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6"/>
  </p:notesMasterIdLst>
  <p:sldIdLst>
    <p:sldId id="256" r:id="rId3"/>
    <p:sldId id="296" r:id="rId4"/>
    <p:sldId id="298" r:id="rId5"/>
    <p:sldId id="304" r:id="rId6"/>
    <p:sldId id="315" r:id="rId7"/>
    <p:sldId id="316" r:id="rId8"/>
    <p:sldId id="317" r:id="rId9"/>
    <p:sldId id="307" r:id="rId10"/>
    <p:sldId id="308" r:id="rId11"/>
    <p:sldId id="320" r:id="rId12"/>
    <p:sldId id="266" r:id="rId13"/>
    <p:sldId id="324" r:id="rId14"/>
    <p:sldId id="314" r:id="rId15"/>
    <p:sldId id="267" r:id="rId16"/>
    <p:sldId id="322" r:id="rId17"/>
    <p:sldId id="270" r:id="rId18"/>
    <p:sldId id="269" r:id="rId19"/>
    <p:sldId id="268" r:id="rId20"/>
    <p:sldId id="272" r:id="rId21"/>
    <p:sldId id="271" r:id="rId22"/>
    <p:sldId id="279" r:id="rId23"/>
    <p:sldId id="276" r:id="rId24"/>
    <p:sldId id="277" r:id="rId25"/>
    <p:sldId id="278" r:id="rId26"/>
    <p:sldId id="275" r:id="rId27"/>
    <p:sldId id="280" r:id="rId28"/>
    <p:sldId id="281" r:id="rId29"/>
    <p:sldId id="282" r:id="rId30"/>
    <p:sldId id="283" r:id="rId31"/>
    <p:sldId id="284" r:id="rId32"/>
    <p:sldId id="285" r:id="rId33"/>
    <p:sldId id="286" r:id="rId34"/>
    <p:sldId id="288" r:id="rId35"/>
    <p:sldId id="287" r:id="rId36"/>
    <p:sldId id="289" r:id="rId37"/>
    <p:sldId id="290" r:id="rId38"/>
    <p:sldId id="291" r:id="rId39"/>
    <p:sldId id="292" r:id="rId40"/>
    <p:sldId id="327" r:id="rId41"/>
    <p:sldId id="328" r:id="rId42"/>
    <p:sldId id="293" r:id="rId43"/>
    <p:sldId id="294" r:id="rId44"/>
    <p:sldId id="295" r:id="rId45"/>
  </p:sldIdLst>
  <p:sldSz cx="9144000" cy="6858000" type="screen4x3"/>
  <p:notesSz cx="6648450" cy="97742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64" autoAdjust="0"/>
    <p:restoredTop sz="94660"/>
  </p:normalViewPr>
  <p:slideViewPr>
    <p:cSldViewPr>
      <p:cViewPr>
        <p:scale>
          <a:sx n="60" d="100"/>
          <a:sy n="60" d="100"/>
        </p:scale>
        <p:origin x="-1338" y="-19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1313" cy="4889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65550" y="0"/>
            <a:ext cx="2881313" cy="488950"/>
          </a:xfrm>
          <a:prstGeom prst="rect">
            <a:avLst/>
          </a:prstGeom>
        </p:spPr>
        <p:txBody>
          <a:bodyPr vert="horz" lIns="91440" tIns="45720" rIns="91440" bIns="45720" rtlCol="0"/>
          <a:lstStyle>
            <a:lvl1pPr algn="r">
              <a:defRPr sz="1200"/>
            </a:lvl1pPr>
          </a:lstStyle>
          <a:p>
            <a:fld id="{7D02AB25-E3CB-4610-B8B6-0152C8F93499}" type="datetimeFigureOut">
              <a:rPr lang="it-IT" smtClean="0"/>
              <a:t>27/10/2014</a:t>
            </a:fld>
            <a:endParaRPr lang="it-IT"/>
          </a:p>
        </p:txBody>
      </p:sp>
      <p:sp>
        <p:nvSpPr>
          <p:cNvPr id="4" name="Segnaposto immagine diapositiva 3"/>
          <p:cNvSpPr>
            <a:spLocks noGrp="1" noRot="1" noChangeAspect="1"/>
          </p:cNvSpPr>
          <p:nvPr>
            <p:ph type="sldImg" idx="2"/>
          </p:nvPr>
        </p:nvSpPr>
        <p:spPr>
          <a:xfrm>
            <a:off x="881063" y="733425"/>
            <a:ext cx="4886325" cy="36655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5163" y="4643438"/>
            <a:ext cx="5318125" cy="439737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283700"/>
            <a:ext cx="2881313" cy="48895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65550" y="9283700"/>
            <a:ext cx="2881313" cy="488950"/>
          </a:xfrm>
          <a:prstGeom prst="rect">
            <a:avLst/>
          </a:prstGeom>
        </p:spPr>
        <p:txBody>
          <a:bodyPr vert="horz" lIns="91440" tIns="45720" rIns="91440" bIns="45720" rtlCol="0" anchor="b"/>
          <a:lstStyle>
            <a:lvl1pPr algn="r">
              <a:defRPr sz="1200"/>
            </a:lvl1pPr>
          </a:lstStyle>
          <a:p>
            <a:fld id="{709DEDFE-614D-44A0-88CF-A7A9346A112B}" type="slidenum">
              <a:rPr lang="it-IT" smtClean="0"/>
              <a:t>‹N›</a:t>
            </a:fld>
            <a:endParaRPr lang="it-IT"/>
          </a:p>
        </p:txBody>
      </p:sp>
    </p:spTree>
    <p:extLst>
      <p:ext uri="{BB962C8B-B14F-4D97-AF65-F5344CB8AC3E}">
        <p14:creationId xmlns:p14="http://schemas.microsoft.com/office/powerpoint/2010/main" val="3300238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09DEDFE-614D-44A0-88CF-A7A9346A112B}" type="slidenum">
              <a:rPr lang="it-IT" smtClean="0"/>
              <a:t>1</a:t>
            </a:fld>
            <a:endParaRPr lang="it-IT"/>
          </a:p>
        </p:txBody>
      </p:sp>
    </p:spTree>
    <p:extLst>
      <p:ext uri="{BB962C8B-B14F-4D97-AF65-F5344CB8AC3E}">
        <p14:creationId xmlns:p14="http://schemas.microsoft.com/office/powerpoint/2010/main" val="2305565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09DEDFE-614D-44A0-88CF-A7A9346A112B}" type="slidenum">
              <a:rPr lang="it-IT" smtClean="0"/>
              <a:t>2</a:t>
            </a:fld>
            <a:endParaRPr lang="it-IT"/>
          </a:p>
        </p:txBody>
      </p:sp>
    </p:spTree>
    <p:extLst>
      <p:ext uri="{BB962C8B-B14F-4D97-AF65-F5344CB8AC3E}">
        <p14:creationId xmlns:p14="http://schemas.microsoft.com/office/powerpoint/2010/main" val="2810401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09DEDFE-614D-44A0-88CF-A7A9346A112B}" type="slidenum">
              <a:rPr lang="it-IT" smtClean="0">
                <a:solidFill>
                  <a:prstClr val="black"/>
                </a:solidFill>
              </a:rPr>
              <a:pPr/>
              <a:t>15</a:t>
            </a:fld>
            <a:endParaRPr lang="it-IT">
              <a:solidFill>
                <a:prstClr val="black"/>
              </a:solidFill>
            </a:endParaRPr>
          </a:p>
        </p:txBody>
      </p:sp>
    </p:spTree>
    <p:extLst>
      <p:ext uri="{BB962C8B-B14F-4D97-AF65-F5344CB8AC3E}">
        <p14:creationId xmlns:p14="http://schemas.microsoft.com/office/powerpoint/2010/main" val="134532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7C261B6-92E6-441A-80BA-3935026C6568}" type="datetime1">
              <a:rPr lang="it-IT" smtClean="0"/>
              <a:t>27/10/2014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318158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B84734D-3AED-4002-B178-FF44FB9BA0A8}" type="datetime1">
              <a:rPr lang="it-IT" smtClean="0"/>
              <a:t>27/10/2014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490087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A97FC0-B066-44C9-A325-FC32AA4E4D06}" type="datetime1">
              <a:rPr lang="it-IT" smtClean="0"/>
              <a:t>27/10/2014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3645199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655799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108744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39766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084224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668908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2327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215631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53304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6BB7-AB5C-49AE-A4E0-01CC3339E348}" type="datetime1">
              <a:rPr lang="it-IT" smtClean="0"/>
              <a:t>27/10/2014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1676149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756526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714493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4853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AC6AF43-7CD4-4FE7-8574-35B3C16F5A65}" type="datetime1">
              <a:rPr lang="it-IT" smtClean="0"/>
              <a:t>27/10/2014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504857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E7229D9-FC79-4955-9874-C2E406EFDD7A}" type="datetime1">
              <a:rPr lang="it-IT" smtClean="0"/>
              <a:t>27/10/2014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29964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7B3AF5A-EA8B-4FC2-A283-F05312B0E297}" type="datetime1">
              <a:rPr lang="it-IT" smtClean="0"/>
              <a:t>27/10/2014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16704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6DCED7-E89B-4FA8-9491-64610DA2CF64}" type="datetime1">
              <a:rPr lang="it-IT" smtClean="0"/>
              <a:t>27/10/2014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39002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BABAED-81ED-4879-BACC-744B821EDDA0}" type="datetime1">
              <a:rPr lang="it-IT" smtClean="0"/>
              <a:t>27/10/2014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2990324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D1C2C89-F8C2-4135-91CA-9FD0B81A2FA0}" type="datetime1">
              <a:rPr lang="it-IT" smtClean="0"/>
              <a:t>27/10/2014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3419998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6156A1F-596F-4CC2-B8EF-DA2B2F433EBC}" type="datetime1">
              <a:rPr lang="it-IT" smtClean="0"/>
              <a:t>27/10/2014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247A29-39A4-44D8-A383-03299F341089}" type="slidenum">
              <a:rPr lang="it-IT" smtClean="0"/>
              <a:t>‹N›</a:t>
            </a:fld>
            <a:endParaRPr lang="it-IT"/>
          </a:p>
        </p:txBody>
      </p:sp>
    </p:spTree>
    <p:extLst>
      <p:ext uri="{BB962C8B-B14F-4D97-AF65-F5344CB8AC3E}">
        <p14:creationId xmlns:p14="http://schemas.microsoft.com/office/powerpoint/2010/main" val="326313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37F0A-1092-4D8D-A2F5-5D56E3A5F83F}" type="datetime1">
              <a:rPr lang="it-IT" smtClean="0"/>
              <a:t>27/10/2014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47A29-39A4-44D8-A383-03299F341089}" type="slidenum">
              <a:rPr lang="it-IT" smtClean="0"/>
              <a:t>‹N›</a:t>
            </a:fld>
            <a:endParaRPr lang="it-IT"/>
          </a:p>
        </p:txBody>
      </p:sp>
    </p:spTree>
    <p:extLst>
      <p:ext uri="{BB962C8B-B14F-4D97-AF65-F5344CB8AC3E}">
        <p14:creationId xmlns:p14="http://schemas.microsoft.com/office/powerpoint/2010/main" val="20583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2E28F-4292-4A30-8FC3-AC807B2D0722}" type="datetimeFigureOut">
              <a:rPr lang="it-IT" smtClean="0">
                <a:solidFill>
                  <a:prstClr val="black">
                    <a:tint val="75000"/>
                  </a:prstClr>
                </a:solidFill>
              </a:rPr>
              <a:pPr/>
              <a:t>27/10/2014</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FC5C0-256F-4927-BC1D-0BBACB76E064}"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24936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4.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4.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7.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4.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8.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19.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image" Target="../media/image2.emf"/><Relationship Id="rId1" Type="http://schemas.openxmlformats.org/officeDocument/2006/relationships/slideLayout" Target="../slideLayouts/slideLayout4.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586206ART53" TargetMode="External"/><Relationship Id="rId2" Type="http://schemas.openxmlformats.org/officeDocument/2006/relationships/hyperlink" Target="http://bd01.leggiditalia.it/cgi-bin/FulShow?TIPO=5&amp;NOTXT=1&amp;KEY=01LX0000586206ART37" TargetMode="External"/><Relationship Id="rId1" Type="http://schemas.openxmlformats.org/officeDocument/2006/relationships/slideLayout" Target="../slideLayouts/slideLayout2.xml"/><Relationship Id="rId6" Type="http://schemas.openxmlformats.org/officeDocument/2006/relationships/image" Target="http://www.gdf.it/img/logo.gif" TargetMode="External"/><Relationship Id="rId5" Type="http://schemas.openxmlformats.org/officeDocument/2006/relationships/image" Target="../media/image1.gif"/><Relationship Id="rId4" Type="http://schemas.openxmlformats.org/officeDocument/2006/relationships/hyperlink" Target="http://www.gdf.it/Home/index.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586206ART39" TargetMode="External"/><Relationship Id="rId7" Type="http://schemas.openxmlformats.org/officeDocument/2006/relationships/image" Target="http://www.gdf.it/img/logo.gif" TargetMode="External"/><Relationship Id="rId2" Type="http://schemas.openxmlformats.org/officeDocument/2006/relationships/hyperlink" Target="http://bd01.leggiditalia.it/cgi-bin/FulShow?TIPO=5&amp;NOTXT=1&amp;KEY=01LX0000586206ART38" TargetMode="External"/><Relationship Id="rId1" Type="http://schemas.openxmlformats.org/officeDocument/2006/relationships/slideLayout" Target="../slideLayouts/slideLayout13.xml"/><Relationship Id="rId6" Type="http://schemas.openxmlformats.org/officeDocument/2006/relationships/image" Target="../media/image1.gif"/><Relationship Id="rId5" Type="http://schemas.openxmlformats.org/officeDocument/2006/relationships/hyperlink" Target="http://www.gdf.it/Home/index.html" TargetMode="External"/><Relationship Id="rId4" Type="http://schemas.openxmlformats.org/officeDocument/2006/relationships/hyperlink" Target="http://bd01.leggiditalia.it/cgi-bin/FulShow?TIPO=5&amp;NOTXT=1&amp;KEY=01LX0000586206ART4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gdf.it/Home/index.html" TargetMode="External"/><Relationship Id="rId2" Type="http://schemas.openxmlformats.org/officeDocument/2006/relationships/hyperlink" Target="http://bd01.leggiditalia.it/cgi-bin/FulShow?TIPO=5&amp;NOTXT=1&amp;KEY=01LX0000586206ART52" TargetMode="External"/><Relationship Id="rId1" Type="http://schemas.openxmlformats.org/officeDocument/2006/relationships/slideLayout" Target="../slideLayouts/slideLayout2.xml"/><Relationship Id="rId5" Type="http://schemas.openxmlformats.org/officeDocument/2006/relationships/image" Target="http://www.gdf.it/img/logo.gif" TargetMode="External"/><Relationship Id="rId4" Type="http://schemas.openxmlformats.org/officeDocument/2006/relationships/image" Target="../media/image1.gif"/></Relationships>
</file>

<file path=ppt/slides/_rels/slide4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gdf.it/Home/index.html" TargetMode="External"/><Relationship Id="rId1" Type="http://schemas.openxmlformats.org/officeDocument/2006/relationships/slideLayout" Target="../slideLayouts/slideLayout2.xml"/><Relationship Id="rId4" Type="http://schemas.openxmlformats.org/officeDocument/2006/relationships/image" Target="http://www.gdf.it/img/logo.gi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MONITORAGGIO FISCALE </a:t>
            </a:r>
            <a:endParaRPr lang="it-IT" dirty="0"/>
          </a:p>
        </p:txBody>
      </p:sp>
      <p:sp>
        <p:nvSpPr>
          <p:cNvPr id="3" name="Sottotitolo 2"/>
          <p:cNvSpPr>
            <a:spLocks noGrp="1"/>
          </p:cNvSpPr>
          <p:nvPr>
            <p:ph type="subTitle" idx="1"/>
          </p:nvPr>
        </p:nvSpPr>
        <p:spPr>
          <a:xfrm>
            <a:off x="1115616" y="3573016"/>
            <a:ext cx="7056784" cy="2664296"/>
          </a:xfrm>
        </p:spPr>
        <p:txBody>
          <a:bodyPr>
            <a:noAutofit/>
          </a:bodyPr>
          <a:lstStyle/>
          <a:p>
            <a:pPr marL="342900" indent="-342900" algn="l">
              <a:buFont typeface="Wingdings" panose="05000000000000000000" pitchFamily="2" charset="2"/>
              <a:buChar char="q"/>
            </a:pPr>
            <a:r>
              <a:rPr lang="it-IT" sz="2000" dirty="0" smtClean="0"/>
              <a:t>ATTIVITA’ DI MONITORAGGIO DELLE TRANSAZIONI E DEI PAGAMENTI DA E PER L’ESTERO</a:t>
            </a:r>
          </a:p>
          <a:p>
            <a:pPr marL="441325" indent="-441325" algn="l">
              <a:buFont typeface="Wingdings" panose="05000000000000000000" pitchFamily="2" charset="2"/>
              <a:buChar char="q"/>
            </a:pPr>
            <a:r>
              <a:rPr lang="it-IT" sz="2000" dirty="0" smtClean="0"/>
              <a:t>SOGGETTI OBBLIGATI</a:t>
            </a:r>
          </a:p>
          <a:p>
            <a:pPr marL="441325" indent="-441325" algn="l">
              <a:buFont typeface="Wingdings" panose="05000000000000000000" pitchFamily="2" charset="2"/>
              <a:buChar char="q"/>
            </a:pPr>
            <a:r>
              <a:rPr lang="it-IT" sz="2000" dirty="0" smtClean="0"/>
              <a:t>ADEMPIMENTI</a:t>
            </a:r>
          </a:p>
          <a:p>
            <a:pPr marL="441325" indent="-441325" algn="l">
              <a:buFont typeface="Wingdings" panose="05000000000000000000" pitchFamily="2" charset="2"/>
              <a:buChar char="q"/>
            </a:pPr>
            <a:r>
              <a:rPr lang="it-IT" sz="2000" dirty="0" smtClean="0"/>
              <a:t>SCAMBIO DI INFORMAZIONI CON AGENZIA DELLE ENTRATE E GUARDIA DI FINANZA. COORDINAMENTO (Provvedimento dell’8 </a:t>
            </a:r>
            <a:r>
              <a:rPr lang="it-IT" sz="2000" dirty="0"/>
              <a:t>agosto </a:t>
            </a:r>
            <a:r>
              <a:rPr lang="it-IT" sz="2000" dirty="0" smtClean="0"/>
              <a:t>2014)</a:t>
            </a:r>
            <a:endParaRPr lang="it-IT" sz="2000" dirty="0"/>
          </a:p>
        </p:txBody>
      </p:sp>
      <p:pic>
        <p:nvPicPr>
          <p:cNvPr id="4" name="Immagine 3"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893501" y="332656"/>
            <a:ext cx="1356995" cy="1921510"/>
          </a:xfrm>
          <a:prstGeom prst="rect">
            <a:avLst/>
          </a:prstGeom>
          <a:noFill/>
          <a:ln>
            <a:noFill/>
          </a:ln>
        </p:spPr>
      </p:pic>
      <p:sp>
        <p:nvSpPr>
          <p:cNvPr id="5" name="Segnaposto numero diapositiva 4"/>
          <p:cNvSpPr>
            <a:spLocks noGrp="1"/>
          </p:cNvSpPr>
          <p:nvPr>
            <p:ph type="sldNum" sz="quarter" idx="12"/>
          </p:nvPr>
        </p:nvSpPr>
        <p:spPr/>
        <p:txBody>
          <a:bodyPr/>
          <a:lstStyle/>
          <a:p>
            <a:fld id="{55247A29-39A4-44D8-A383-03299F341089}" type="slidenum">
              <a:rPr lang="it-IT" smtClean="0"/>
              <a:t>1</a:t>
            </a:fld>
            <a:endParaRPr lang="it-IT"/>
          </a:p>
        </p:txBody>
      </p:sp>
    </p:spTree>
    <p:extLst>
      <p:ext uri="{BB962C8B-B14F-4D97-AF65-F5344CB8AC3E}">
        <p14:creationId xmlns:p14="http://schemas.microsoft.com/office/powerpoint/2010/main" val="2158005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a:bodyPr>
          <a:lstStyle/>
          <a:p>
            <a:r>
              <a:rPr lang="it-IT" sz="1400" b="1" dirty="0" smtClean="0"/>
              <a:t>Revisori contabili e altri soggetti </a:t>
            </a:r>
            <a:endParaRPr lang="it-IT" sz="1400" b="1" dirty="0"/>
          </a:p>
        </p:txBody>
      </p:sp>
      <p:sp>
        <p:nvSpPr>
          <p:cNvPr id="3" name="Segnaposto contenuto 2"/>
          <p:cNvSpPr>
            <a:spLocks noGrp="1"/>
          </p:cNvSpPr>
          <p:nvPr>
            <p:ph idx="1"/>
          </p:nvPr>
        </p:nvSpPr>
        <p:spPr>
          <a:xfrm>
            <a:off x="457200" y="908720"/>
            <a:ext cx="8229600" cy="5217443"/>
          </a:xfrm>
        </p:spPr>
        <p:txBody>
          <a:bodyPr>
            <a:normAutofit fontScale="92500" lnSpcReduction="10000"/>
          </a:bodyPr>
          <a:lstStyle/>
          <a:p>
            <a:pPr marL="0" indent="0">
              <a:buNone/>
            </a:pPr>
            <a:r>
              <a:rPr lang="it-IT" sz="1400" b="1" dirty="0" smtClean="0"/>
              <a:t>				   Art</a:t>
            </a:r>
            <a:r>
              <a:rPr lang="it-IT" sz="1400" b="1" dirty="0"/>
              <a:t>. 13 </a:t>
            </a:r>
            <a:endParaRPr lang="it-IT" sz="1400" dirty="0"/>
          </a:p>
          <a:p>
            <a:pPr marL="0" indent="0">
              <a:buNone/>
            </a:pPr>
            <a:r>
              <a:rPr lang="it-IT" sz="1400" b="1" dirty="0" smtClean="0"/>
              <a:t>			                 Revisori </a:t>
            </a:r>
            <a:r>
              <a:rPr lang="it-IT" sz="1400" b="1" dirty="0"/>
              <a:t>contabili </a:t>
            </a:r>
            <a:endParaRPr lang="it-IT" sz="1400" dirty="0"/>
          </a:p>
          <a:p>
            <a:pPr marL="0" indent="0">
              <a:buNone/>
            </a:pPr>
            <a:r>
              <a:rPr lang="it-IT" sz="1400" dirty="0"/>
              <a:t>1. Ai fini del presente decreto per revisori contabili si intendono: </a:t>
            </a:r>
          </a:p>
          <a:p>
            <a:pPr marL="0" indent="0">
              <a:buNone/>
            </a:pPr>
            <a:r>
              <a:rPr lang="it-IT" sz="1400" dirty="0"/>
              <a:t>a) le società di revisione iscritte nell'albo speciale previsto dall'articolo 161 del TUF; </a:t>
            </a:r>
          </a:p>
          <a:p>
            <a:pPr marL="0" indent="0">
              <a:buNone/>
            </a:pPr>
            <a:r>
              <a:rPr lang="it-IT" sz="1400" dirty="0"/>
              <a:t>b) i soggetti iscritti nel registro dei revisori contabili. </a:t>
            </a:r>
          </a:p>
          <a:p>
            <a:pPr marL="0" indent="0">
              <a:buNone/>
            </a:pPr>
            <a:r>
              <a:rPr lang="it-IT" sz="1400" dirty="0"/>
              <a:t>2. I soggetti indicati nel comma 1 osservano le disposizioni di cui all'articolo 12, comma 2. </a:t>
            </a:r>
          </a:p>
          <a:p>
            <a:pPr marL="0" indent="0">
              <a:buNone/>
            </a:pPr>
            <a:r>
              <a:rPr lang="it-IT" sz="1400" dirty="0"/>
              <a:t>2-bis. Con l’entrata in vigore delle disposizioni attuative del decreto legislativo 27 gennaio 2010, n. 39, la lettera a) del comma 1 si riferisce ai revisori legali e le società di revisione con incarichi di revisione su enti di interesse pubblico e la lettera b) del medesimo comma 1 si riferisce ai revisori legali e le società di revisione senza incarichi di revisione su enti di interesse </a:t>
            </a:r>
            <a:r>
              <a:rPr lang="it-IT" sz="1400" dirty="0" smtClean="0"/>
              <a:t>pubblico. </a:t>
            </a:r>
            <a:endParaRPr lang="it-IT" sz="1400" dirty="0"/>
          </a:p>
          <a:p>
            <a:pPr marL="0" indent="0">
              <a:buNone/>
            </a:pPr>
            <a:r>
              <a:rPr lang="it-IT" sz="1400" b="1" dirty="0" smtClean="0"/>
              <a:t>				  Art</a:t>
            </a:r>
            <a:r>
              <a:rPr lang="it-IT" sz="1400" b="1" dirty="0"/>
              <a:t>. 14 </a:t>
            </a:r>
            <a:endParaRPr lang="it-IT" sz="1400" dirty="0"/>
          </a:p>
          <a:p>
            <a:pPr marL="0" indent="0">
              <a:buNone/>
            </a:pPr>
            <a:r>
              <a:rPr lang="it-IT" sz="1400" b="1" dirty="0" smtClean="0"/>
              <a:t>                                                                                             Altri </a:t>
            </a:r>
            <a:r>
              <a:rPr lang="it-IT" sz="1400" b="1" dirty="0"/>
              <a:t>soggetti </a:t>
            </a:r>
            <a:endParaRPr lang="it-IT" sz="1400" dirty="0"/>
          </a:p>
          <a:p>
            <a:pPr marL="0" indent="0">
              <a:buNone/>
            </a:pPr>
            <a:r>
              <a:rPr lang="it-IT" sz="1400" dirty="0"/>
              <a:t>1. Ai fini del presente decreto per «altri soggetti» si intendono gli operatori che svolgono le attività di seguito elencate, il cui esercizio resta subordinato al possesso delle licenze, autorizzazioni, iscrizioni in albi o registri, ovvero alla preventiva dichiarazione di inizio attività specificatamente richieste dalle norme a fianco di esse riportate38: </a:t>
            </a:r>
          </a:p>
          <a:p>
            <a:pPr marL="0" indent="0">
              <a:buNone/>
            </a:pPr>
            <a:r>
              <a:rPr lang="it-IT" sz="1400" dirty="0"/>
              <a:t>a) recupero di crediti per conto terzi, in presenza della licenza di cui all'articolo 115 del TULPS; </a:t>
            </a:r>
          </a:p>
          <a:p>
            <a:pPr marL="0" indent="0">
              <a:buNone/>
            </a:pPr>
            <a:r>
              <a:rPr lang="it-IT" sz="1400" dirty="0"/>
              <a:t>b) custodia e trasporto di denaro contante e di titoli o valori a mezzo di guardie particolari giurate, in presenza della licenza di cui all'articolo 134 del TULPS; </a:t>
            </a:r>
          </a:p>
          <a:p>
            <a:pPr marL="0" indent="0">
              <a:buNone/>
            </a:pPr>
            <a:r>
              <a:rPr lang="it-IT" sz="1400" dirty="0"/>
              <a:t>c) trasporto di denaro contante, titoli o valori senza l'impiego di guardie particolari giurate, in presenza dell'iscrizione nell'albo delle persone fisiche e giuridiche che esercitano l'autotrasporto di cose per conto di terzi, di cui alla legge 6 giugno 1974, n. 298; </a:t>
            </a:r>
          </a:p>
          <a:p>
            <a:pPr marL="0" indent="0">
              <a:buNone/>
            </a:pPr>
            <a:r>
              <a:rPr lang="it-IT" sz="1400" dirty="0"/>
              <a:t>d) gestione di case da gioco, in presenza delle autorizzazioni concesse dalle leggi in vigore, nonché al requisito di cui all'articolo 5, comma 3, del decreto-legge 30 dicembre 1997, n. 457, convertito, con modificazioni, dalla legge 27 febbraio 1998, n. 30; </a:t>
            </a: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10</a:t>
            </a:fld>
            <a:endParaRPr lang="it-IT">
              <a:solidFill>
                <a:prstClr val="black">
                  <a:tint val="75000"/>
                </a:prstClr>
              </a:solidFill>
            </a:endParaRPr>
          </a:p>
        </p:txBody>
      </p:sp>
    </p:spTree>
    <p:extLst>
      <p:ext uri="{BB962C8B-B14F-4D97-AF65-F5344CB8AC3E}">
        <p14:creationId xmlns:p14="http://schemas.microsoft.com/office/powerpoint/2010/main" val="3600053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9894"/>
          </a:xfrm>
        </p:spPr>
        <p:txBody>
          <a:bodyPr>
            <a:normAutofit/>
          </a:bodyPr>
          <a:lstStyle/>
          <a:p>
            <a:r>
              <a:rPr lang="it-IT" sz="1400" b="1" dirty="0"/>
              <a:t>Uffici e reparti autorizzati </a:t>
            </a:r>
            <a:r>
              <a:rPr lang="it-IT" sz="1400" b="1" dirty="0" smtClean="0"/>
              <a:t>a </a:t>
            </a:r>
            <a:r>
              <a:rPr lang="it-IT" sz="1400" b="1" dirty="0"/>
              <a:t>effettuare le richieste </a:t>
            </a:r>
            <a:endParaRPr lang="it-IT" sz="1400" dirty="0"/>
          </a:p>
        </p:txBody>
      </p:sp>
      <p:sp>
        <p:nvSpPr>
          <p:cNvPr id="3" name="Segnaposto contenuto 2"/>
          <p:cNvSpPr>
            <a:spLocks noGrp="1"/>
          </p:cNvSpPr>
          <p:nvPr>
            <p:ph sz="half" idx="1"/>
          </p:nvPr>
        </p:nvSpPr>
        <p:spPr>
          <a:xfrm>
            <a:off x="457200" y="980728"/>
            <a:ext cx="4038600" cy="5145435"/>
          </a:xfrm>
        </p:spPr>
        <p:txBody>
          <a:bodyPr>
            <a:normAutofit fontScale="32500" lnSpcReduction="20000"/>
          </a:bodyPr>
          <a:lstStyle/>
          <a:p>
            <a:pPr marL="0" indent="0">
              <a:buNone/>
            </a:pPr>
            <a:endParaRPr lang="it-IT" sz="2500" b="1" dirty="0" smtClean="0"/>
          </a:p>
          <a:p>
            <a:pPr marL="0" indent="0">
              <a:buNone/>
            </a:pPr>
            <a:r>
              <a:rPr lang="it-IT" sz="4300" b="1" dirty="0" smtClean="0">
                <a:latin typeface="Arial" panose="020B0604020202020204" pitchFamily="34" charset="0"/>
                <a:cs typeface="Arial" panose="020B0604020202020204" pitchFamily="34" charset="0"/>
              </a:rPr>
              <a:t>AGENZIA </a:t>
            </a:r>
            <a:r>
              <a:rPr lang="it-IT" sz="4300" b="1" dirty="0">
                <a:latin typeface="Arial" panose="020B0604020202020204" pitchFamily="34" charset="0"/>
                <a:cs typeface="Arial" panose="020B0604020202020204" pitchFamily="34" charset="0"/>
              </a:rPr>
              <a:t>DELLE ENTRATE, previa autorizzazione del Direttore Centrale accertamento, le richieste sono inoltrate dall’ufficio centrale per il contrasto agli illeciti fiscali internazionali (UCIFI) costituito in attuazione dell’art. 12, comma3 , del decreto legge 1 luglio 2009, n. 78 convertito, con modificazioni, dalla legge 3 agosto 2009 n. 102 </a:t>
            </a:r>
            <a:endParaRPr lang="it-IT" sz="4300" dirty="0">
              <a:latin typeface="Arial" panose="020B0604020202020204" pitchFamily="34" charset="0"/>
              <a:cs typeface="Arial" panose="020B0604020202020204" pitchFamily="34" charset="0"/>
            </a:endParaRPr>
          </a:p>
          <a:p>
            <a:pPr marL="0" indent="0">
              <a:buNone/>
            </a:pPr>
            <a:endParaRPr lang="it-IT" sz="2500" dirty="0" smtClean="0">
              <a:latin typeface="Arial" panose="020B0604020202020204" pitchFamily="34" charset="0"/>
              <a:cs typeface="Arial" panose="020B0604020202020204" pitchFamily="34" charset="0"/>
            </a:endParaRPr>
          </a:p>
          <a:p>
            <a:pPr marL="0" indent="0" algn="just">
              <a:buNone/>
            </a:pPr>
            <a:r>
              <a:rPr lang="it-IT" sz="3700" dirty="0" smtClean="0">
                <a:latin typeface="Arial" panose="020B0604020202020204" pitchFamily="34" charset="0"/>
                <a:cs typeface="Arial" panose="020B0604020202020204" pitchFamily="34" charset="0"/>
              </a:rPr>
              <a:t>Decreto </a:t>
            </a:r>
            <a:r>
              <a:rPr lang="it-IT" sz="3700" dirty="0">
                <a:latin typeface="Arial" panose="020B0604020202020204" pitchFamily="34" charset="0"/>
                <a:cs typeface="Arial" panose="020B0604020202020204" pitchFamily="34" charset="0"/>
              </a:rPr>
              <a:t>Anti Crisi </a:t>
            </a:r>
            <a:r>
              <a:rPr lang="it-IT" sz="3700" b="1" dirty="0" smtClean="0">
                <a:latin typeface="Arial" panose="020B0604020202020204" pitchFamily="34" charset="0"/>
                <a:cs typeface="Arial" panose="020B0604020202020204" pitchFamily="34" charset="0"/>
              </a:rPr>
              <a:t>Pubblicato </a:t>
            </a:r>
            <a:r>
              <a:rPr lang="it-IT" sz="3700" b="1" dirty="0">
                <a:latin typeface="Arial" panose="020B0604020202020204" pitchFamily="34" charset="0"/>
                <a:cs typeface="Arial" panose="020B0604020202020204" pitchFamily="34" charset="0"/>
              </a:rPr>
              <a:t>nella GU n. 150 del 01/07/2009</a:t>
            </a:r>
            <a:endParaRPr lang="it-IT" sz="3700" dirty="0">
              <a:latin typeface="Arial" panose="020B0604020202020204" pitchFamily="34" charset="0"/>
              <a:cs typeface="Arial" panose="020B0604020202020204" pitchFamily="34" charset="0"/>
            </a:endParaRPr>
          </a:p>
          <a:p>
            <a:pPr marL="0" indent="0">
              <a:buNone/>
            </a:pPr>
            <a:endParaRPr lang="it-IT" sz="3700" dirty="0" smtClean="0">
              <a:latin typeface="Arial" panose="020B0604020202020204" pitchFamily="34" charset="0"/>
              <a:cs typeface="Arial" panose="020B0604020202020204" pitchFamily="34" charset="0"/>
            </a:endParaRPr>
          </a:p>
          <a:p>
            <a:pPr marL="0" indent="0">
              <a:buNone/>
            </a:pPr>
            <a:r>
              <a:rPr lang="it-IT" sz="3700" dirty="0" smtClean="0">
                <a:latin typeface="Arial" panose="020B0604020202020204" pitchFamily="34" charset="0"/>
                <a:cs typeface="Arial" panose="020B0604020202020204" pitchFamily="34" charset="0"/>
              </a:rPr>
              <a:t>Art</a:t>
            </a:r>
            <a:r>
              <a:rPr lang="it-IT" sz="3700" dirty="0">
                <a:latin typeface="Arial" panose="020B0604020202020204" pitchFamily="34" charset="0"/>
                <a:cs typeface="Arial" panose="020B0604020202020204" pitchFamily="34" charset="0"/>
              </a:rPr>
              <a:t>. </a:t>
            </a:r>
            <a:r>
              <a:rPr lang="it-IT" sz="3700" dirty="0" smtClean="0">
                <a:latin typeface="Arial" panose="020B0604020202020204" pitchFamily="34" charset="0"/>
                <a:cs typeface="Arial" panose="020B0604020202020204" pitchFamily="34" charset="0"/>
              </a:rPr>
              <a:t>12. Contrasto </a:t>
            </a:r>
            <a:r>
              <a:rPr lang="it-IT" sz="3700" dirty="0">
                <a:latin typeface="Arial" panose="020B0604020202020204" pitchFamily="34" charset="0"/>
                <a:cs typeface="Arial" panose="020B0604020202020204" pitchFamily="34" charset="0"/>
              </a:rPr>
              <a:t>ai paradisi </a:t>
            </a:r>
            <a:r>
              <a:rPr lang="it-IT" sz="3700" dirty="0" smtClean="0">
                <a:latin typeface="Arial" panose="020B0604020202020204" pitchFamily="34" charset="0"/>
                <a:cs typeface="Arial" panose="020B0604020202020204" pitchFamily="34" charset="0"/>
              </a:rPr>
              <a:t>fiscali</a:t>
            </a:r>
          </a:p>
          <a:p>
            <a:pPr marL="0" indent="0">
              <a:buNone/>
            </a:pPr>
            <a:endParaRPr lang="it-IT" sz="3700" dirty="0" smtClean="0">
              <a:latin typeface="Arial" panose="020B0604020202020204" pitchFamily="34" charset="0"/>
              <a:cs typeface="Arial" panose="020B0604020202020204" pitchFamily="34" charset="0"/>
            </a:endParaRPr>
          </a:p>
          <a:p>
            <a:pPr marL="0" indent="0">
              <a:buNone/>
            </a:pPr>
            <a:r>
              <a:rPr lang="it-IT" sz="3700" dirty="0" smtClean="0">
                <a:latin typeface="Arial" panose="020B0604020202020204" pitchFamily="34" charset="0"/>
                <a:cs typeface="Arial" panose="020B0604020202020204" pitchFamily="34" charset="0"/>
              </a:rPr>
              <a:t>3</a:t>
            </a:r>
            <a:r>
              <a:rPr lang="it-IT" sz="3700" dirty="0">
                <a:latin typeface="Arial" panose="020B0604020202020204" pitchFamily="34" charset="0"/>
                <a:cs typeface="Arial" panose="020B0604020202020204" pitchFamily="34" charset="0"/>
              </a:rPr>
              <a:t>. Al fine di garantire la massima efficacia all'azione </a:t>
            </a:r>
            <a:r>
              <a:rPr lang="it-IT" sz="3700" dirty="0" smtClean="0">
                <a:latin typeface="Arial" panose="020B0604020202020204" pitchFamily="34" charset="0"/>
                <a:cs typeface="Arial" panose="020B0604020202020204" pitchFamily="34" charset="0"/>
              </a:rPr>
              <a:t>di controllo </a:t>
            </a:r>
            <a:r>
              <a:rPr lang="it-IT" sz="3700" dirty="0">
                <a:latin typeface="Arial" panose="020B0604020202020204" pitchFamily="34" charset="0"/>
                <a:cs typeface="Arial" panose="020B0604020202020204" pitchFamily="34" charset="0"/>
              </a:rPr>
              <a:t>ai fini fiscali per la prevenzione e repressione dei fenomeni di illecito trasferimento e detenzione di </a:t>
            </a:r>
            <a:r>
              <a:rPr lang="it-IT" sz="3700" dirty="0" err="1">
                <a:latin typeface="Arial" panose="020B0604020202020204" pitchFamily="34" charset="0"/>
                <a:cs typeface="Arial" panose="020B0604020202020204" pitchFamily="34" charset="0"/>
              </a:rPr>
              <a:t>attivita'</a:t>
            </a:r>
            <a:r>
              <a:rPr lang="it-IT" sz="3700" dirty="0">
                <a:latin typeface="Arial" panose="020B0604020202020204" pitchFamily="34" charset="0"/>
                <a:cs typeface="Arial" panose="020B0604020202020204" pitchFamily="34" charset="0"/>
              </a:rPr>
              <a:t> economiche e finanziarie all'estero, l'Agenzia delle entrate istituisce, in coordinamento con la Guardia di finanza e nei limiti dei propri stanziamenti di bilancio, una </a:t>
            </a:r>
            <a:r>
              <a:rPr lang="it-IT" sz="3700" dirty="0" err="1">
                <a:latin typeface="Arial" panose="020B0604020202020204" pitchFamily="34" charset="0"/>
                <a:cs typeface="Arial" panose="020B0604020202020204" pitchFamily="34" charset="0"/>
              </a:rPr>
              <a:t>unita'</a:t>
            </a:r>
            <a:r>
              <a:rPr lang="it-IT" sz="3700" dirty="0">
                <a:latin typeface="Arial" panose="020B0604020202020204" pitchFamily="34" charset="0"/>
                <a:cs typeface="Arial" panose="020B0604020202020204" pitchFamily="34" charset="0"/>
              </a:rPr>
              <a:t> speciale per il contrasto della evasione ed elusione internazionale, per l'acquisizione di informazioni utili alla individuazione dei predetti fenomeni illeciti ed il rafforzamento della cooperazione internazionale. </a:t>
            </a:r>
          </a:p>
          <a:p>
            <a:pPr marL="0" indent="0">
              <a:buNone/>
            </a:pPr>
            <a:endParaRPr lang="it-IT" sz="3700" dirty="0" smtClean="0">
              <a:latin typeface="Arial" panose="020B0604020202020204" pitchFamily="34" charset="0"/>
              <a:cs typeface="Arial" panose="020B0604020202020204" pitchFamily="34" charset="0"/>
            </a:endParaRPr>
          </a:p>
          <a:p>
            <a:pPr marL="0" indent="0">
              <a:buNone/>
            </a:pPr>
            <a:endParaRPr lang="it-IT" sz="3700" dirty="0">
              <a:latin typeface="Arial" panose="020B0604020202020204" pitchFamily="34" charset="0"/>
              <a:cs typeface="Arial" panose="020B0604020202020204" pitchFamily="34" charset="0"/>
            </a:endParaRPr>
          </a:p>
          <a:p>
            <a:pPr marL="0" indent="0">
              <a:buNone/>
            </a:pPr>
            <a:endParaRPr lang="it-IT" dirty="0"/>
          </a:p>
        </p:txBody>
      </p:sp>
      <p:sp>
        <p:nvSpPr>
          <p:cNvPr id="4" name="Segnaposto contenuto 3"/>
          <p:cNvSpPr>
            <a:spLocks noGrp="1"/>
          </p:cNvSpPr>
          <p:nvPr>
            <p:ph sz="half" idx="2"/>
          </p:nvPr>
        </p:nvSpPr>
        <p:spPr>
          <a:xfrm>
            <a:off x="4648200" y="908720"/>
            <a:ext cx="4038600" cy="5217443"/>
          </a:xfrm>
        </p:spPr>
        <p:txBody>
          <a:bodyPr>
            <a:normAutofit fontScale="32500" lnSpcReduction="20000"/>
          </a:bodyPr>
          <a:lstStyle/>
          <a:p>
            <a:pPr marL="0" indent="0">
              <a:buNone/>
            </a:pPr>
            <a:r>
              <a:rPr lang="it-IT" sz="4300" b="1" dirty="0">
                <a:latin typeface="Arial" panose="020B0604020202020204" pitchFamily="34" charset="0"/>
                <a:cs typeface="Arial" panose="020B0604020202020204" pitchFamily="34" charset="0"/>
              </a:rPr>
              <a:t>LA GUARDIA DI FINANZA, previa autorizzazione del Comandante dei Reparti Speciali</a:t>
            </a:r>
            <a:r>
              <a:rPr lang="it-IT" sz="4300" b="1" dirty="0" smtClean="0">
                <a:latin typeface="Arial" panose="020B0604020202020204" pitchFamily="34" charset="0"/>
                <a:cs typeface="Arial" panose="020B0604020202020204" pitchFamily="34" charset="0"/>
              </a:rPr>
              <a:t>, </a:t>
            </a:r>
            <a:r>
              <a:rPr lang="it-IT" sz="3700" dirty="0" smtClean="0">
                <a:latin typeface="Arial" panose="020B0604020202020204" pitchFamily="34" charset="0"/>
                <a:cs typeface="Arial" panose="020B0604020202020204" pitchFamily="34" charset="0"/>
              </a:rPr>
              <a:t>(</a:t>
            </a:r>
            <a:r>
              <a:rPr lang="it-IT" sz="3100" b="1" dirty="0" smtClean="0">
                <a:latin typeface="Arial" panose="020B0604020202020204" pitchFamily="34" charset="0"/>
                <a:cs typeface="Arial" panose="020B0604020202020204" pitchFamily="34" charset="0"/>
              </a:rPr>
              <a:t>DELEGATO COMANDANTE GENERALE)</a:t>
            </a:r>
            <a:r>
              <a:rPr lang="it-IT" sz="4300" b="1" dirty="0" smtClean="0">
                <a:latin typeface="Arial" panose="020B0604020202020204" pitchFamily="34" charset="0"/>
                <a:cs typeface="Arial" panose="020B0604020202020204" pitchFamily="34" charset="0"/>
              </a:rPr>
              <a:t> </a:t>
            </a:r>
            <a:r>
              <a:rPr lang="it-IT" sz="4300" b="1" dirty="0">
                <a:latin typeface="Arial" panose="020B0604020202020204" pitchFamily="34" charset="0"/>
                <a:cs typeface="Arial" panose="020B0604020202020204" pitchFamily="34" charset="0"/>
              </a:rPr>
              <a:t>le richieste sono inoltrate dai reparti speciali di cui all’art. 6 comma 2, del regolamento di cui al Decreto del Presidente della Repubblica 29 gennaio 1999, n </a:t>
            </a:r>
            <a:r>
              <a:rPr lang="it-IT" sz="4300" b="1" dirty="0" smtClean="0">
                <a:latin typeface="Arial" panose="020B0604020202020204" pitchFamily="34" charset="0"/>
                <a:cs typeface="Arial" panose="020B0604020202020204" pitchFamily="34" charset="0"/>
              </a:rPr>
              <a:t> 34</a:t>
            </a:r>
            <a:r>
              <a:rPr lang="it-IT" sz="4300" b="1" dirty="0">
                <a:latin typeface="Arial" panose="020B0604020202020204" pitchFamily="34" charset="0"/>
                <a:cs typeface="Arial" panose="020B0604020202020204" pitchFamily="34" charset="0"/>
              </a:rPr>
              <a:t>.</a:t>
            </a:r>
            <a:endParaRPr lang="it-IT" sz="4300" dirty="0">
              <a:latin typeface="Arial" panose="020B0604020202020204" pitchFamily="34" charset="0"/>
              <a:cs typeface="Arial" panose="020B0604020202020204" pitchFamily="34" charset="0"/>
            </a:endParaRPr>
          </a:p>
          <a:p>
            <a:pPr marL="0" indent="0">
              <a:buNone/>
            </a:pPr>
            <a:endParaRPr lang="it-IT" dirty="0" smtClean="0"/>
          </a:p>
          <a:p>
            <a:pPr marL="0" indent="0" algn="just">
              <a:buNone/>
            </a:pPr>
            <a:r>
              <a:rPr lang="it-IT" sz="3700" dirty="0">
                <a:latin typeface="Arial" panose="020B0604020202020204" pitchFamily="34" charset="0"/>
                <a:cs typeface="Arial" panose="020B0604020202020204" pitchFamily="34" charset="0"/>
              </a:rPr>
              <a:t>Regolamento recante norme per la determinazione della struttura ordinativa del Corpo della Guardia di finanza, ai sensi dell'articolo 27, commi 3 e 4, della legge 27 dicembre 1997, n. 449. </a:t>
            </a:r>
            <a:r>
              <a:rPr lang="it-IT" sz="3700" b="1" i="1" dirty="0" smtClean="0">
                <a:latin typeface="Arial" panose="020B0604020202020204" pitchFamily="34" charset="0"/>
                <a:cs typeface="Arial" panose="020B0604020202020204" pitchFamily="34" charset="0"/>
              </a:rPr>
              <a:t>(GU n.44 del 23-2-1999 )</a:t>
            </a:r>
            <a:endParaRPr lang="it-IT" sz="3700" b="1" dirty="0" smtClean="0">
              <a:latin typeface="Arial" panose="020B0604020202020204" pitchFamily="34" charset="0"/>
              <a:cs typeface="Arial" panose="020B0604020202020204" pitchFamily="34" charset="0"/>
            </a:endParaRPr>
          </a:p>
          <a:p>
            <a:pPr marL="0" indent="0">
              <a:buNone/>
            </a:pPr>
            <a:r>
              <a:rPr lang="it-IT" sz="3700" dirty="0" smtClean="0">
                <a:latin typeface="Arial" panose="020B0604020202020204" pitchFamily="34" charset="0"/>
                <a:cs typeface="Arial" panose="020B0604020202020204" pitchFamily="34" charset="0"/>
              </a:rPr>
              <a:t>	 </a:t>
            </a:r>
          </a:p>
          <a:p>
            <a:pPr marL="0" indent="0">
              <a:buNone/>
            </a:pPr>
            <a:r>
              <a:rPr lang="it-IT" sz="3700" dirty="0">
                <a:latin typeface="Arial" panose="020B0604020202020204" pitchFamily="34" charset="0"/>
                <a:cs typeface="Arial" panose="020B0604020202020204" pitchFamily="34" charset="0"/>
              </a:rPr>
              <a:t>	</a:t>
            </a:r>
            <a:r>
              <a:rPr lang="it-IT" sz="3700" dirty="0" smtClean="0">
                <a:latin typeface="Arial" panose="020B0604020202020204" pitchFamily="34" charset="0"/>
                <a:cs typeface="Arial" panose="020B0604020202020204" pitchFamily="34" charset="0"/>
              </a:rPr>
              <a:t>Comandi </a:t>
            </a:r>
            <a:r>
              <a:rPr lang="it-IT" sz="3700" dirty="0">
                <a:latin typeface="Arial" panose="020B0604020202020204" pitchFamily="34" charset="0"/>
                <a:cs typeface="Arial" panose="020B0604020202020204" pitchFamily="34" charset="0"/>
              </a:rPr>
              <a:t>e organi dei reparti speciali</a:t>
            </a:r>
          </a:p>
          <a:p>
            <a:pPr marL="0" indent="0">
              <a:buNone/>
            </a:pPr>
            <a:r>
              <a:rPr lang="it-IT" sz="3700" dirty="0">
                <a:latin typeface="Arial" panose="020B0604020202020204" pitchFamily="34" charset="0"/>
                <a:cs typeface="Arial" panose="020B0604020202020204" pitchFamily="34" charset="0"/>
              </a:rPr>
              <a:t>  1.  Il  comando  dei  reparti speciali </a:t>
            </a:r>
            <a:r>
              <a:rPr lang="it-IT" sz="3700" dirty="0" err="1">
                <a:latin typeface="Arial" panose="020B0604020202020204" pitchFamily="34" charset="0"/>
                <a:cs typeface="Arial" panose="020B0604020202020204" pitchFamily="34" charset="0"/>
              </a:rPr>
              <a:t>e'</a:t>
            </a:r>
            <a:r>
              <a:rPr lang="it-IT" sz="3700" dirty="0">
                <a:latin typeface="Arial" panose="020B0604020202020204" pitchFamily="34" charset="0"/>
                <a:cs typeface="Arial" panose="020B0604020202020204" pitchFamily="34" charset="0"/>
              </a:rPr>
              <a:t> retto da un </a:t>
            </a:r>
            <a:r>
              <a:rPr lang="it-IT" sz="3700" b="1" i="1" dirty="0" smtClean="0">
                <a:latin typeface="Arial" panose="020B0604020202020204" pitchFamily="34" charset="0"/>
                <a:cs typeface="Arial" panose="020B0604020202020204" pitchFamily="34" charset="0"/>
              </a:rPr>
              <a:t>generale </a:t>
            </a:r>
            <a:r>
              <a:rPr lang="it-IT" sz="3700" b="1" i="1" dirty="0">
                <a:latin typeface="Arial" panose="020B0604020202020204" pitchFamily="34" charset="0"/>
                <a:cs typeface="Arial" panose="020B0604020202020204" pitchFamily="34" charset="0"/>
              </a:rPr>
              <a:t>di corpo  </a:t>
            </a:r>
            <a:r>
              <a:rPr lang="it-IT" sz="3700" b="1" i="1" dirty="0" smtClean="0">
                <a:latin typeface="Arial" panose="020B0604020202020204" pitchFamily="34" charset="0"/>
                <a:cs typeface="Arial" panose="020B0604020202020204" pitchFamily="34" charset="0"/>
              </a:rPr>
              <a:t>d'armata</a:t>
            </a:r>
            <a:r>
              <a:rPr lang="it-IT" sz="3700" dirty="0" smtClean="0">
                <a:latin typeface="Arial" panose="020B0604020202020204" pitchFamily="34" charset="0"/>
                <a:cs typeface="Arial" panose="020B0604020202020204" pitchFamily="34" charset="0"/>
              </a:rPr>
              <a:t>  </a:t>
            </a:r>
            <a:r>
              <a:rPr lang="it-IT" sz="3700" dirty="0">
                <a:latin typeface="Arial" panose="020B0604020202020204" pitchFamily="34" charset="0"/>
                <a:cs typeface="Arial" panose="020B0604020202020204" pitchFamily="34" charset="0"/>
              </a:rPr>
              <a:t>e  ha  alle dipendenze uno o </a:t>
            </a:r>
            <a:r>
              <a:rPr lang="it-IT" sz="3700" dirty="0" err="1">
                <a:latin typeface="Arial" panose="020B0604020202020204" pitchFamily="34" charset="0"/>
                <a:cs typeface="Arial" panose="020B0604020202020204" pitchFamily="34" charset="0"/>
              </a:rPr>
              <a:t>piu'</a:t>
            </a:r>
            <a:r>
              <a:rPr lang="it-IT" sz="3700" dirty="0">
                <a:latin typeface="Arial" panose="020B0604020202020204" pitchFamily="34" charset="0"/>
                <a:cs typeface="Arial" panose="020B0604020202020204" pitchFamily="34" charset="0"/>
              </a:rPr>
              <a:t> comandi e nuclei speciali, </a:t>
            </a:r>
            <a:r>
              <a:rPr lang="it-IT" sz="3700" dirty="0" err="1">
                <a:latin typeface="Arial" panose="020B0604020202020204" pitchFamily="34" charset="0"/>
                <a:cs typeface="Arial" panose="020B0604020202020204" pitchFamily="34" charset="0"/>
              </a:rPr>
              <a:t>nonche</a:t>
            </a:r>
            <a:r>
              <a:rPr lang="it-IT" sz="3700" dirty="0">
                <a:latin typeface="Arial" panose="020B0604020202020204" pitchFamily="34" charset="0"/>
                <a:cs typeface="Arial" panose="020B0604020202020204" pitchFamily="34" charset="0"/>
              </a:rPr>
              <a:t>' il comando aeronavale centrale.</a:t>
            </a:r>
          </a:p>
          <a:p>
            <a:pPr marL="0" indent="0">
              <a:buNone/>
            </a:pPr>
            <a:r>
              <a:rPr lang="it-IT" sz="3700" dirty="0">
                <a:latin typeface="Arial" panose="020B0604020202020204" pitchFamily="34" charset="0"/>
                <a:cs typeface="Arial" panose="020B0604020202020204" pitchFamily="34" charset="0"/>
              </a:rPr>
              <a:t>  2. I nuclei speciali:</a:t>
            </a:r>
          </a:p>
          <a:p>
            <a:pPr marL="0" indent="0">
              <a:buNone/>
            </a:pPr>
            <a:r>
              <a:rPr lang="it-IT" sz="3700" dirty="0">
                <a:latin typeface="Arial" panose="020B0604020202020204" pitchFamily="34" charset="0"/>
                <a:cs typeface="Arial" panose="020B0604020202020204" pitchFamily="34" charset="0"/>
              </a:rPr>
              <a:t>   a)  sono  </a:t>
            </a:r>
            <a:r>
              <a:rPr lang="it-IT" sz="3700" dirty="0" err="1">
                <a:latin typeface="Arial" panose="020B0604020202020204" pitchFamily="34" charset="0"/>
                <a:cs typeface="Arial" panose="020B0604020202020204" pitchFamily="34" charset="0"/>
              </a:rPr>
              <a:t>unita'</a:t>
            </a:r>
            <a:r>
              <a:rPr lang="it-IT" sz="3700" dirty="0">
                <a:latin typeface="Arial" panose="020B0604020202020204" pitchFamily="34" charset="0"/>
                <a:cs typeface="Arial" panose="020B0604020202020204" pitchFamily="34" charset="0"/>
              </a:rPr>
              <a:t>  ad alta specializzazione per l'investigazione in determinate materie;</a:t>
            </a:r>
          </a:p>
          <a:p>
            <a:pPr marL="0" indent="0">
              <a:buNone/>
            </a:pPr>
            <a:r>
              <a:rPr lang="it-IT" sz="3700" dirty="0" smtClean="0">
                <a:latin typeface="Arial" panose="020B0604020202020204" pitchFamily="34" charset="0"/>
                <a:cs typeface="Arial" panose="020B0604020202020204" pitchFamily="34" charset="0"/>
              </a:rPr>
              <a:t> </a:t>
            </a:r>
            <a:r>
              <a:rPr lang="it-IT" sz="3700" dirty="0">
                <a:latin typeface="Arial" panose="020B0604020202020204" pitchFamily="34" charset="0"/>
                <a:cs typeface="Arial" panose="020B0604020202020204" pitchFamily="34" charset="0"/>
              </a:rPr>
              <a:t>b)  si  articolano  su  un  numero  vario di gruppi, di sezioni ed </a:t>
            </a:r>
            <a:r>
              <a:rPr lang="it-IT" sz="3700" dirty="0" err="1">
                <a:latin typeface="Arial" panose="020B0604020202020204" pitchFamily="34" charset="0"/>
                <a:cs typeface="Arial" panose="020B0604020202020204" pitchFamily="34" charset="0"/>
              </a:rPr>
              <a:t>unita'</a:t>
            </a:r>
            <a:r>
              <a:rPr lang="it-IT" sz="3700" dirty="0">
                <a:latin typeface="Arial" panose="020B0604020202020204" pitchFamily="34" charset="0"/>
                <a:cs typeface="Arial" panose="020B0604020202020204" pitchFamily="34" charset="0"/>
              </a:rPr>
              <a:t>   minori,   hanno   rango  variabile  e  sono  costituiti  per corrispondere  ad  </a:t>
            </a:r>
            <a:r>
              <a:rPr lang="it-IT" sz="3700" dirty="0" err="1">
                <a:latin typeface="Arial" panose="020B0604020202020204" pitchFamily="34" charset="0"/>
                <a:cs typeface="Arial" panose="020B0604020202020204" pitchFamily="34" charset="0"/>
              </a:rPr>
              <a:t>autorita'</a:t>
            </a:r>
            <a:r>
              <a:rPr lang="it-IT" sz="3700" dirty="0">
                <a:latin typeface="Arial" panose="020B0604020202020204" pitchFamily="34" charset="0"/>
                <a:cs typeface="Arial" panose="020B0604020202020204" pitchFamily="34" charset="0"/>
              </a:rPr>
              <a:t>  istituzionali  centrali  ovvero  quando l'efficacia del controllo richieda un dispositivo unitario.</a:t>
            </a:r>
          </a:p>
          <a:p>
            <a:pPr marL="0" indent="0">
              <a:buNone/>
            </a:pPr>
            <a:r>
              <a:rPr lang="it-IT" sz="3700" dirty="0" smtClean="0">
                <a:latin typeface="Arial" panose="020B0604020202020204" pitchFamily="34" charset="0"/>
                <a:cs typeface="Arial" panose="020B0604020202020204" pitchFamily="34" charset="0"/>
              </a:rPr>
              <a:t> </a:t>
            </a:r>
            <a:r>
              <a:rPr lang="it-IT" sz="3700" dirty="0">
                <a:latin typeface="Arial" panose="020B0604020202020204" pitchFamily="34" charset="0"/>
                <a:cs typeface="Arial" panose="020B0604020202020204" pitchFamily="34" charset="0"/>
              </a:rPr>
              <a:t>3. Il comando aeronavale centrale </a:t>
            </a:r>
            <a:r>
              <a:rPr lang="it-IT" sz="3700" dirty="0" err="1">
                <a:latin typeface="Arial" panose="020B0604020202020204" pitchFamily="34" charset="0"/>
                <a:cs typeface="Arial" panose="020B0604020202020204" pitchFamily="34" charset="0"/>
              </a:rPr>
              <a:t>e'</a:t>
            </a:r>
            <a:r>
              <a:rPr lang="it-IT" sz="3700" dirty="0">
                <a:latin typeface="Arial" panose="020B0604020202020204" pitchFamily="34" charset="0"/>
                <a:cs typeface="Arial" panose="020B0604020202020204" pitchFamily="34" charset="0"/>
              </a:rPr>
              <a:t> retto da un ufficiale generale ed  ha  alle  dipendenze  un  comando operativo aeronavale, il centro navale, il centro aviazione ed i gruppi aeronavali.</a:t>
            </a:r>
          </a:p>
          <a:p>
            <a:pPr marL="0" indent="0">
              <a:buNone/>
            </a:pPr>
            <a:r>
              <a:rPr lang="it-IT" sz="3700" b="1" dirty="0">
                <a:latin typeface="Arial" panose="020B0604020202020204" pitchFamily="34" charset="0"/>
                <a:cs typeface="Arial" panose="020B0604020202020204" pitchFamily="34" charset="0"/>
              </a:rPr>
              <a:t> </a:t>
            </a:r>
            <a:endParaRPr lang="it-IT" sz="3700" dirty="0">
              <a:latin typeface="Arial" panose="020B0604020202020204" pitchFamily="34" charset="0"/>
              <a:cs typeface="Arial" panose="020B0604020202020204" pitchFamily="34" charset="0"/>
            </a:endParaRPr>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349649"/>
            <a:ext cx="1912173" cy="413703"/>
          </a:xfrm>
          <a:prstGeom prst="rect">
            <a:avLst/>
          </a:prstGeom>
          <a:noFill/>
          <a:ln>
            <a:noFill/>
          </a:ln>
        </p:spPr>
      </p:pic>
      <p:pic>
        <p:nvPicPr>
          <p:cNvPr id="6" name="Immagine 5"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884368" y="268468"/>
            <a:ext cx="447262" cy="576064"/>
          </a:xfrm>
          <a:prstGeom prst="rect">
            <a:avLst/>
          </a:prstGeom>
          <a:noFill/>
          <a:ln>
            <a:noFill/>
          </a:ln>
        </p:spPr>
      </p:pic>
      <p:sp>
        <p:nvSpPr>
          <p:cNvPr id="7" name="Segnaposto numero diapositiva 6"/>
          <p:cNvSpPr>
            <a:spLocks noGrp="1"/>
          </p:cNvSpPr>
          <p:nvPr>
            <p:ph type="sldNum" sz="quarter" idx="12"/>
          </p:nvPr>
        </p:nvSpPr>
        <p:spPr/>
        <p:txBody>
          <a:bodyPr/>
          <a:lstStyle/>
          <a:p>
            <a:fld id="{55247A29-39A4-44D8-A383-03299F341089}" type="slidenum">
              <a:rPr lang="it-IT" smtClean="0"/>
              <a:t>11</a:t>
            </a:fld>
            <a:endParaRPr lang="it-IT"/>
          </a:p>
        </p:txBody>
      </p:sp>
    </p:spTree>
    <p:extLst>
      <p:ext uri="{BB962C8B-B14F-4D97-AF65-F5344CB8AC3E}">
        <p14:creationId xmlns:p14="http://schemas.microsoft.com/office/powerpoint/2010/main" val="3573950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1400" b="1" dirty="0" err="1">
                <a:latin typeface="Arial" panose="020B0604020202020204" pitchFamily="34" charset="0"/>
                <a:cs typeface="Arial" panose="020B0604020202020204" pitchFamily="34" charset="0"/>
              </a:rPr>
              <a:t>U</a:t>
            </a:r>
            <a:r>
              <a:rPr lang="it-IT" sz="1400" b="1" dirty="0" err="1" smtClean="0">
                <a:latin typeface="Arial" panose="020B0604020202020204" pitchFamily="34" charset="0"/>
                <a:cs typeface="Arial" panose="020B0604020202020204" pitchFamily="34" charset="0"/>
              </a:rPr>
              <a:t>nita'</a:t>
            </a:r>
            <a:r>
              <a:rPr lang="it-IT" sz="1400" b="1" dirty="0" smtClean="0">
                <a:latin typeface="Arial" panose="020B0604020202020204" pitchFamily="34" charset="0"/>
                <a:cs typeface="Arial" panose="020B0604020202020204" pitchFamily="34" charset="0"/>
              </a:rPr>
              <a:t> speciale costituita  ai sensi dell'articolo 12, comma 3, del decreto-legge 1° luglio 2009, n. 78</a:t>
            </a:r>
            <a:r>
              <a:rPr lang="it-IT" sz="1400" dirty="0" smtClean="0">
                <a:latin typeface="Arial" panose="020B0604020202020204" pitchFamily="34" charset="0"/>
                <a:cs typeface="Arial" panose="020B0604020202020204" pitchFamily="34" charset="0"/>
              </a:rPr>
              <a:t>, convertito, con modificazioni, dalla legge 3 agosto 2009, n. 102, </a:t>
            </a:r>
            <a:r>
              <a:rPr lang="it-IT" sz="1400" b="1" dirty="0" smtClean="0">
                <a:latin typeface="Arial" panose="020B0604020202020204" pitchFamily="34" charset="0"/>
                <a:cs typeface="Arial" panose="020B0604020202020204" pitchFamily="34" charset="0"/>
              </a:rPr>
              <a:t>e i reparti speciali della Guardia</a:t>
            </a:r>
            <a:endParaRPr lang="it-IT" sz="1400" dirty="0"/>
          </a:p>
        </p:txBody>
      </p:sp>
      <p:sp>
        <p:nvSpPr>
          <p:cNvPr id="3" name="Segnaposto contenuto 2"/>
          <p:cNvSpPr>
            <a:spLocks noGrp="1"/>
          </p:cNvSpPr>
          <p:nvPr>
            <p:ph idx="1"/>
          </p:nvPr>
        </p:nvSpPr>
        <p:spPr>
          <a:xfrm>
            <a:off x="457200" y="980728"/>
            <a:ext cx="8229600" cy="5145435"/>
          </a:xfrm>
        </p:spPr>
        <p:txBody>
          <a:bodyPr>
            <a:noAutofit/>
          </a:bodyPr>
          <a:lstStyle/>
          <a:p>
            <a:pPr marL="0" indent="0" algn="ctr">
              <a:buNone/>
            </a:pPr>
            <a:r>
              <a:rPr lang="it-IT" sz="1400" b="1" dirty="0" smtClean="0">
                <a:latin typeface="Arial" panose="020B0604020202020204" pitchFamily="34" charset="0"/>
                <a:cs typeface="Arial" panose="020B0604020202020204" pitchFamily="34" charset="0"/>
              </a:rPr>
              <a:t>DECRETO-LEGGE </a:t>
            </a:r>
            <a:r>
              <a:rPr lang="it-IT" sz="1400" b="1" dirty="0">
                <a:latin typeface="Arial" panose="020B0604020202020204" pitchFamily="34" charset="0"/>
                <a:cs typeface="Arial" panose="020B0604020202020204" pitchFamily="34" charset="0"/>
              </a:rPr>
              <a:t>1 luglio 2009, n. 78</a:t>
            </a:r>
            <a:endParaRPr lang="it-IT" sz="1400" dirty="0">
              <a:latin typeface="Arial" panose="020B0604020202020204" pitchFamily="34" charset="0"/>
              <a:cs typeface="Arial" panose="020B0604020202020204" pitchFamily="34" charset="0"/>
            </a:endParaRPr>
          </a:p>
          <a:p>
            <a:pPr marL="0" indent="0" algn="just">
              <a:buNone/>
            </a:pPr>
            <a:r>
              <a:rPr lang="it-IT" sz="1200" i="1" dirty="0" smtClean="0">
                <a:latin typeface="Arial" panose="020B0604020202020204" pitchFamily="34" charset="0"/>
                <a:cs typeface="Arial" panose="020B0604020202020204" pitchFamily="34" charset="0"/>
              </a:rPr>
              <a:t>Provvedimenti </a:t>
            </a:r>
            <a:r>
              <a:rPr lang="it-IT" sz="1200" i="1" dirty="0">
                <a:latin typeface="Arial" panose="020B0604020202020204" pitchFamily="34" charset="0"/>
                <a:cs typeface="Arial" panose="020B0604020202020204" pitchFamily="34" charset="0"/>
              </a:rPr>
              <a:t>anticrisi, </a:t>
            </a:r>
            <a:r>
              <a:rPr lang="it-IT" sz="1200" i="1" dirty="0" smtClean="0">
                <a:latin typeface="Arial" panose="020B0604020202020204" pitchFamily="34" charset="0"/>
                <a:cs typeface="Arial" panose="020B0604020202020204" pitchFamily="34" charset="0"/>
              </a:rPr>
              <a:t>nonché </a:t>
            </a:r>
            <a:r>
              <a:rPr lang="it-IT" sz="1200" i="1" dirty="0">
                <a:latin typeface="Arial" panose="020B0604020202020204" pitchFamily="34" charset="0"/>
                <a:cs typeface="Arial" panose="020B0604020202020204" pitchFamily="34" charset="0"/>
              </a:rPr>
              <a:t>proroga di termini (GU n.150 del 1-7-2009 ) </a:t>
            </a:r>
            <a:r>
              <a:rPr lang="it-IT" sz="1200" i="1" dirty="0" smtClean="0">
                <a:latin typeface="Arial" panose="020B0604020202020204" pitchFamily="34" charset="0"/>
                <a:cs typeface="Arial" panose="020B0604020202020204" pitchFamily="34" charset="0"/>
              </a:rPr>
              <a:t> Entrata </a:t>
            </a:r>
            <a:r>
              <a:rPr lang="it-IT" sz="1200" i="1" dirty="0">
                <a:latin typeface="Arial" panose="020B0604020202020204" pitchFamily="34" charset="0"/>
                <a:cs typeface="Arial" panose="020B0604020202020204" pitchFamily="34" charset="0"/>
              </a:rPr>
              <a:t>in vigore del provvedimento: 1/7/2009. Decreto-Legge convertito con modificazioni dalla L. 3 agosto 2009, n. 102 (in SO n. 140, relativo alla G.U. 04/08/2009, n. 179). </a:t>
            </a:r>
          </a:p>
          <a:p>
            <a:pPr marL="0" indent="0">
              <a:buNone/>
            </a:pPr>
            <a:r>
              <a:rPr lang="it-IT" sz="1200" dirty="0" smtClean="0">
                <a:latin typeface="Arial" panose="020B0604020202020204" pitchFamily="34" charset="0"/>
                <a:cs typeface="Arial" panose="020B0604020202020204" pitchFamily="34" charset="0"/>
              </a:rPr>
              <a:t>				     </a:t>
            </a:r>
            <a:r>
              <a:rPr lang="it-IT" sz="1200" b="1" dirty="0" smtClean="0">
                <a:latin typeface="Arial" panose="020B0604020202020204" pitchFamily="34" charset="0"/>
                <a:cs typeface="Arial" panose="020B0604020202020204" pitchFamily="34" charset="0"/>
              </a:rPr>
              <a:t>Art</a:t>
            </a:r>
            <a:r>
              <a:rPr lang="it-IT" sz="1200" b="1" dirty="0">
                <a:latin typeface="Arial" panose="020B0604020202020204" pitchFamily="34" charset="0"/>
                <a:cs typeface="Arial" panose="020B0604020202020204" pitchFamily="34" charset="0"/>
              </a:rPr>
              <a:t>. 12.</a:t>
            </a:r>
          </a:p>
          <a:p>
            <a:pPr marL="0" indent="0">
              <a:buNone/>
            </a:pPr>
            <a:r>
              <a:rPr lang="it-IT" sz="1200" b="1" dirty="0" smtClean="0">
                <a:latin typeface="Arial" panose="020B0604020202020204" pitchFamily="34" charset="0"/>
                <a:cs typeface="Arial" panose="020B0604020202020204" pitchFamily="34" charset="0"/>
              </a:rPr>
              <a:t>			        Contrasto </a:t>
            </a:r>
            <a:r>
              <a:rPr lang="it-IT" sz="1200" b="1" dirty="0">
                <a:latin typeface="Arial" panose="020B0604020202020204" pitchFamily="34" charset="0"/>
                <a:cs typeface="Arial" panose="020B0604020202020204" pitchFamily="34" charset="0"/>
              </a:rPr>
              <a:t>ai paradisi fiscali</a:t>
            </a:r>
          </a:p>
          <a:p>
            <a:pPr marL="173038" indent="-173038" algn="just">
              <a:buNone/>
            </a:pPr>
            <a:r>
              <a:rPr lang="it-IT" sz="1200" dirty="0" smtClean="0">
                <a:latin typeface="Arial" panose="020B0604020202020204" pitchFamily="34" charset="0"/>
                <a:cs typeface="Arial" panose="020B0604020202020204" pitchFamily="34" charset="0"/>
              </a:rPr>
              <a:t>1</a:t>
            </a:r>
            <a:r>
              <a:rPr lang="it-IT" sz="1200" dirty="0">
                <a:latin typeface="Arial" panose="020B0604020202020204" pitchFamily="34" charset="0"/>
                <a:cs typeface="Arial" panose="020B0604020202020204" pitchFamily="34" charset="0"/>
              </a:rPr>
              <a:t>. </a:t>
            </a:r>
            <a:r>
              <a:rPr lang="it-IT" sz="1200" dirty="0" smtClean="0">
                <a:latin typeface="Arial" panose="020B0604020202020204" pitchFamily="34" charset="0"/>
                <a:cs typeface="Arial" panose="020B0604020202020204" pitchFamily="34" charset="0"/>
              </a:rPr>
              <a:t>Le  </a:t>
            </a:r>
            <a:r>
              <a:rPr lang="it-IT" sz="1200" dirty="0">
                <a:latin typeface="Arial" panose="020B0604020202020204" pitchFamily="34" charset="0"/>
                <a:cs typeface="Arial" panose="020B0604020202020204" pitchFamily="34" charset="0"/>
              </a:rPr>
              <a:t>norme  del  presente  articolo danno attuazione alle intese raggiunte   tra   gli  Stati  aderenti  alla Organizzazione  </a:t>
            </a:r>
            <a:r>
              <a:rPr lang="it-IT" sz="1200" dirty="0" smtClean="0">
                <a:latin typeface="Arial" panose="020B0604020202020204" pitchFamily="34" charset="0"/>
                <a:cs typeface="Arial" panose="020B0604020202020204" pitchFamily="34" charset="0"/>
              </a:rPr>
              <a:t>per  </a:t>
            </a:r>
            <a:r>
              <a:rPr lang="it-IT" sz="1200" dirty="0">
                <a:latin typeface="Arial" panose="020B0604020202020204" pitchFamily="34" charset="0"/>
                <a:cs typeface="Arial" panose="020B0604020202020204" pitchFamily="34" charset="0"/>
              </a:rPr>
              <a:t>la cooperazione  e  lo  sviluppo  economico  in  materia di emersione di </a:t>
            </a:r>
            <a:r>
              <a:rPr lang="it-IT" sz="1200" dirty="0" err="1">
                <a:latin typeface="Arial" panose="020B0604020202020204" pitchFamily="34" charset="0"/>
                <a:cs typeface="Arial" panose="020B0604020202020204" pitchFamily="34" charset="0"/>
              </a:rPr>
              <a:t>attivita'</a:t>
            </a:r>
            <a:r>
              <a:rPr lang="it-IT" sz="1200" dirty="0">
                <a:latin typeface="Arial" panose="020B0604020202020204" pitchFamily="34" charset="0"/>
                <a:cs typeface="Arial" panose="020B0604020202020204" pitchFamily="34" charset="0"/>
              </a:rPr>
              <a:t>  economiche  e  finanziarie detenute in Paesi aventi regimi fiscali    privilegiati,   allo   scopo   di   migliorare   l'attuale insoddisfacente  livello  di  trasparenza  fiscale  e  di  scambio di informazioni,  </a:t>
            </a:r>
            <a:r>
              <a:rPr lang="it-IT" sz="1200" dirty="0" err="1">
                <a:latin typeface="Arial" panose="020B0604020202020204" pitchFamily="34" charset="0"/>
                <a:cs typeface="Arial" panose="020B0604020202020204" pitchFamily="34" charset="0"/>
              </a:rPr>
              <a:t>nonche</a:t>
            </a:r>
            <a:r>
              <a:rPr lang="it-IT" sz="1200" dirty="0">
                <a:latin typeface="Arial" panose="020B0604020202020204" pitchFamily="34" charset="0"/>
                <a:cs typeface="Arial" panose="020B0604020202020204" pitchFamily="34" charset="0"/>
              </a:rPr>
              <a:t>' di incrementare la cooperazione amministrativa tra Stati.</a:t>
            </a:r>
          </a:p>
          <a:p>
            <a:pPr marL="173038" indent="-173038" algn="just">
              <a:buNone/>
            </a:pPr>
            <a:r>
              <a:rPr lang="it-IT" sz="1200" dirty="0" smtClean="0">
                <a:latin typeface="Arial" panose="020B0604020202020204" pitchFamily="34" charset="0"/>
                <a:cs typeface="Arial" panose="020B0604020202020204" pitchFamily="34" charset="0"/>
              </a:rPr>
              <a:t>2</a:t>
            </a:r>
            <a:r>
              <a:rPr lang="it-IT" sz="1200" dirty="0">
                <a:latin typeface="Arial" panose="020B0604020202020204" pitchFamily="34" charset="0"/>
                <a:cs typeface="Arial" panose="020B0604020202020204" pitchFamily="34" charset="0"/>
              </a:rPr>
              <a:t>. In   deroga   ad  ogni  vigente  disposizione  di  legge,  gli investimenti  e  le  </a:t>
            </a:r>
            <a:r>
              <a:rPr lang="it-IT" sz="1200" dirty="0" err="1">
                <a:latin typeface="Arial" panose="020B0604020202020204" pitchFamily="34" charset="0"/>
                <a:cs typeface="Arial" panose="020B0604020202020204" pitchFamily="34" charset="0"/>
              </a:rPr>
              <a:t>attivita'</a:t>
            </a:r>
            <a:r>
              <a:rPr lang="it-IT" sz="1200" dirty="0">
                <a:latin typeface="Arial" panose="020B0604020202020204" pitchFamily="34" charset="0"/>
                <a:cs typeface="Arial" panose="020B0604020202020204" pitchFamily="34" charset="0"/>
              </a:rPr>
              <a:t>  di  natura finanziaria detenute negli Stati o territori a regime fiscale privilegiato di cui al decreto del Ministro  delle  finanze  4  maggio  1999,  pubblicato nella Gazzetta Ufficiale  della Repubblica italiana del 10 maggio 1999, n. 110, e al decreto  del Ministro dell'economia e delle finanze 21 novembre 2001, pubblicato  nella Gazzetta Ufficiale della Repubblica italiana del 23 novembre  2001,  n.  273,  senza  tener  conto  delle limitazioni ivi previste,  in  violazione  degli  obblighi di dichiarazione di cui ai commi  1,  2 e 3 dell'articolo 4 del decreto-legge 28 giugno 1990, n. 167,  convertito  dalla  legge  4  agosto  1990, n. 227, ai soli fini fiscali  si  presumono costituite, salva la prova contraria, mediante redditi  sottratti  a  tassazione. In tale caso, le sanzioni previste dall'articolo  1  del  decreto  legislativo 18 dicembre 1997, n. 471, sono </a:t>
            </a:r>
            <a:r>
              <a:rPr lang="it-IT" sz="1200" dirty="0" smtClean="0">
                <a:latin typeface="Arial" panose="020B0604020202020204" pitchFamily="34" charset="0"/>
                <a:cs typeface="Arial" panose="020B0604020202020204" pitchFamily="34" charset="0"/>
              </a:rPr>
              <a:t>raddoppiate.</a:t>
            </a:r>
          </a:p>
          <a:p>
            <a:pPr marL="173038" indent="-173038" algn="just">
              <a:buNone/>
            </a:pPr>
            <a:r>
              <a:rPr lang="it-IT" sz="1200" b="1" dirty="0" smtClean="0">
                <a:latin typeface="Arial" panose="020B0604020202020204" pitchFamily="34" charset="0"/>
                <a:cs typeface="Arial" panose="020B0604020202020204" pitchFamily="34" charset="0"/>
              </a:rPr>
              <a:t>3</a:t>
            </a:r>
            <a:r>
              <a:rPr lang="it-IT" sz="1200" b="1" dirty="0">
                <a:latin typeface="Arial" panose="020B0604020202020204" pitchFamily="34" charset="0"/>
                <a:cs typeface="Arial" panose="020B0604020202020204" pitchFamily="34" charset="0"/>
              </a:rPr>
              <a:t>. Al  fine  di  garantire  la  massima  efficacia  all'azione  di controllo ai fini fiscali per la  prevenzione e repressione dei fenomeni di illecito  trasferimento e detenzione  di  </a:t>
            </a:r>
            <a:r>
              <a:rPr lang="it-IT" sz="1200" b="1" dirty="0" err="1">
                <a:latin typeface="Arial" panose="020B0604020202020204" pitchFamily="34" charset="0"/>
                <a:cs typeface="Arial" panose="020B0604020202020204" pitchFamily="34" charset="0"/>
              </a:rPr>
              <a:t>attivita'</a:t>
            </a:r>
            <a:r>
              <a:rPr lang="it-IT" sz="1200" b="1" dirty="0">
                <a:latin typeface="Arial" panose="020B0604020202020204" pitchFamily="34" charset="0"/>
                <a:cs typeface="Arial" panose="020B0604020202020204" pitchFamily="34" charset="0"/>
              </a:rPr>
              <a:t> economiche  e finanziarie all'estero, l'Agenzia  delle  entrate istituisce, in coordinamento con la Guardia di </a:t>
            </a:r>
            <a:r>
              <a:rPr lang="it-IT" sz="1200" b="1" dirty="0" smtClean="0">
                <a:latin typeface="Arial" panose="020B0604020202020204" pitchFamily="34" charset="0"/>
                <a:cs typeface="Arial" panose="020B0604020202020204" pitchFamily="34" charset="0"/>
              </a:rPr>
              <a:t>Finanza </a:t>
            </a:r>
            <a:r>
              <a:rPr lang="it-IT" sz="1200" b="1" dirty="0">
                <a:latin typeface="Arial" panose="020B0604020202020204" pitchFamily="34" charset="0"/>
                <a:cs typeface="Arial" panose="020B0604020202020204" pitchFamily="34" charset="0"/>
              </a:rPr>
              <a:t>e nei limiti dei  propri  stanziamenti  di  bilancio,  una  </a:t>
            </a:r>
            <a:r>
              <a:rPr lang="it-IT" sz="1200" b="1" u="sng" dirty="0" err="1">
                <a:latin typeface="Arial" panose="020B0604020202020204" pitchFamily="34" charset="0"/>
                <a:cs typeface="Arial" panose="020B0604020202020204" pitchFamily="34" charset="0"/>
              </a:rPr>
              <a:t>unita'</a:t>
            </a:r>
            <a:r>
              <a:rPr lang="it-IT" sz="1200" b="1" u="sng" dirty="0">
                <a:latin typeface="Arial" panose="020B0604020202020204" pitchFamily="34" charset="0"/>
                <a:cs typeface="Arial" panose="020B0604020202020204" pitchFamily="34" charset="0"/>
              </a:rPr>
              <a:t> speciale per il contrasto della  evasione  ed  elusione   internazionale, per l'acquisizione di informazioni utili alla individuazione dei predetti fenomeni illeciti ed il rafforzamento   della cooperazione internazionale</a:t>
            </a:r>
            <a:r>
              <a:rPr lang="it-IT" sz="1200" dirty="0">
                <a:latin typeface="Arial" panose="020B0604020202020204" pitchFamily="34" charset="0"/>
                <a:cs typeface="Arial" panose="020B0604020202020204" pitchFamily="34" charset="0"/>
              </a:rPr>
              <a:t>.</a:t>
            </a: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12</a:t>
            </a:fld>
            <a:endParaRPr lang="it-IT">
              <a:solidFill>
                <a:prstClr val="black">
                  <a:tint val="75000"/>
                </a:prstClr>
              </a:solidFill>
            </a:endParaRPr>
          </a:p>
        </p:txBody>
      </p:sp>
    </p:spTree>
    <p:extLst>
      <p:ext uri="{BB962C8B-B14F-4D97-AF65-F5344CB8AC3E}">
        <p14:creationId xmlns:p14="http://schemas.microsoft.com/office/powerpoint/2010/main" val="3599860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2656"/>
            <a:ext cx="8229600" cy="648072"/>
          </a:xfrm>
        </p:spPr>
        <p:txBody>
          <a:bodyPr>
            <a:normAutofit/>
          </a:bodyPr>
          <a:lstStyle/>
          <a:p>
            <a:r>
              <a:rPr lang="it-IT" sz="1400" b="1" dirty="0" smtClean="0"/>
              <a:t>                                                   </a:t>
            </a:r>
            <a:br>
              <a:rPr lang="it-IT" sz="1400" b="1" dirty="0" smtClean="0"/>
            </a:br>
            <a:r>
              <a:rPr lang="it-IT" sz="1400" b="1" dirty="0"/>
              <a:t> </a:t>
            </a:r>
            <a:r>
              <a:rPr lang="it-IT" sz="1400" b="1" dirty="0" smtClean="0"/>
              <a:t>                                                  </a:t>
            </a:r>
            <a:r>
              <a:rPr lang="it-IT" sz="1800" b="1" dirty="0" smtClean="0"/>
              <a:t>Uffici </a:t>
            </a:r>
            <a:r>
              <a:rPr lang="it-IT" sz="1800" b="1" dirty="0"/>
              <a:t>e reparti autorizzati a effettuare le richieste</a:t>
            </a:r>
            <a:r>
              <a:rPr lang="it-IT" sz="1400" b="1" dirty="0"/>
              <a:t> </a:t>
            </a:r>
            <a:r>
              <a:rPr lang="it-IT" sz="1400" b="1" dirty="0" smtClean="0"/>
              <a:t>         </a:t>
            </a:r>
            <a:endParaRPr lang="it-IT" sz="1400" dirty="0"/>
          </a:p>
        </p:txBody>
      </p:sp>
      <p:sp>
        <p:nvSpPr>
          <p:cNvPr id="3" name="Segnaposto contenuto 2"/>
          <p:cNvSpPr>
            <a:spLocks noGrp="1"/>
          </p:cNvSpPr>
          <p:nvPr>
            <p:ph sz="half" idx="1"/>
          </p:nvPr>
        </p:nvSpPr>
        <p:spPr>
          <a:xfrm>
            <a:off x="457200" y="1196752"/>
            <a:ext cx="4038600" cy="4929411"/>
          </a:xfrm>
        </p:spPr>
        <p:txBody>
          <a:bodyPr>
            <a:normAutofit fontScale="92500" lnSpcReduction="20000"/>
          </a:bodyPr>
          <a:lstStyle/>
          <a:p>
            <a:pPr marL="0" indent="0" algn="just">
              <a:buNone/>
            </a:pPr>
            <a:r>
              <a:rPr lang="it-IT" sz="3000" b="1" dirty="0"/>
              <a:t>UFFICIO CENTRALE PER IL CONTRASTO AGLI ILLECITI FISCALI INTERNAZIONALI</a:t>
            </a:r>
          </a:p>
          <a:p>
            <a:pPr marL="0" indent="0">
              <a:buNone/>
            </a:pPr>
            <a:endParaRPr lang="it-IT" sz="1200" b="1" dirty="0" smtClean="0"/>
          </a:p>
          <a:p>
            <a:pPr marL="0" indent="0">
              <a:buNone/>
            </a:pPr>
            <a:r>
              <a:rPr lang="it-IT" sz="3000" b="1" dirty="0" smtClean="0"/>
              <a:t>Email: </a:t>
            </a:r>
            <a:r>
              <a:rPr lang="it-IT" sz="2600" u="sng" dirty="0" smtClean="0"/>
              <a:t>dc.acc.ucifi@agenziaentrate.it</a:t>
            </a:r>
            <a:r>
              <a:rPr lang="it-IT" sz="3000" u="sng" dirty="0" smtClean="0"/>
              <a:t> </a:t>
            </a:r>
          </a:p>
          <a:p>
            <a:pPr marL="0" indent="0">
              <a:buNone/>
            </a:pPr>
            <a:endParaRPr lang="it-IT" sz="3000" b="1" dirty="0" smtClean="0"/>
          </a:p>
          <a:p>
            <a:pPr marL="0" indent="0">
              <a:buNone/>
            </a:pPr>
            <a:r>
              <a:rPr lang="it-IT" sz="3000" b="1" dirty="0" smtClean="0"/>
              <a:t>Telefono:</a:t>
            </a:r>
            <a:r>
              <a:rPr lang="it-IT" sz="3000" dirty="0" smtClean="0"/>
              <a:t>  0650545262</a:t>
            </a:r>
          </a:p>
          <a:p>
            <a:pPr marL="0" indent="0">
              <a:buNone/>
            </a:pPr>
            <a:r>
              <a:rPr lang="it-IT" sz="3000" b="1" dirty="0" smtClean="0"/>
              <a:t>Sede</a:t>
            </a:r>
            <a:r>
              <a:rPr lang="it-IT" sz="3000" b="1" dirty="0"/>
              <a:t>:</a:t>
            </a:r>
            <a:r>
              <a:rPr lang="it-IT" sz="3000" dirty="0"/>
              <a:t> </a:t>
            </a:r>
            <a:r>
              <a:rPr lang="it-IT" sz="3000" dirty="0" smtClean="0"/>
              <a:t> </a:t>
            </a:r>
            <a:r>
              <a:rPr lang="it-IT" sz="2600" dirty="0" smtClean="0"/>
              <a:t>via </a:t>
            </a:r>
            <a:r>
              <a:rPr lang="it-IT" sz="2600" dirty="0"/>
              <a:t>Cristoforo Colombo n. 426 c/d - 00145 </a:t>
            </a:r>
            <a:r>
              <a:rPr lang="it-IT" sz="2600" dirty="0" smtClean="0"/>
              <a:t>Roma</a:t>
            </a:r>
            <a:endParaRPr lang="it-IT" sz="2600" dirty="0"/>
          </a:p>
          <a:p>
            <a:endParaRPr lang="it-IT" dirty="0"/>
          </a:p>
        </p:txBody>
      </p:sp>
      <p:sp>
        <p:nvSpPr>
          <p:cNvPr id="5" name="Segnaposto numero diapositiva 4"/>
          <p:cNvSpPr>
            <a:spLocks noGrp="1"/>
          </p:cNvSpPr>
          <p:nvPr>
            <p:ph type="sldNum" sz="quarter" idx="12"/>
          </p:nvPr>
        </p:nvSpPr>
        <p:spPr/>
        <p:txBody>
          <a:bodyPr/>
          <a:lstStyle/>
          <a:p>
            <a:fld id="{55247A29-39A4-44D8-A383-03299F341089}" type="slidenum">
              <a:rPr lang="it-IT" smtClean="0"/>
              <a:t>13</a:t>
            </a:fld>
            <a:endParaRPr lang="it-IT"/>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75" y="476671"/>
            <a:ext cx="2202557" cy="504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magine 6"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8028384" y="332656"/>
            <a:ext cx="447262" cy="576064"/>
          </a:xfrm>
          <a:prstGeom prst="rect">
            <a:avLst/>
          </a:prstGeom>
          <a:noFill/>
          <a:ln>
            <a:noFill/>
          </a:ln>
        </p:spPr>
      </p:pic>
      <p:sp>
        <p:nvSpPr>
          <p:cNvPr id="6" name="Segnaposto contenuto 5"/>
          <p:cNvSpPr>
            <a:spLocks noGrp="1"/>
          </p:cNvSpPr>
          <p:nvPr>
            <p:ph sz="half" idx="2"/>
          </p:nvPr>
        </p:nvSpPr>
        <p:spPr>
          <a:xfrm>
            <a:off x="4716016" y="1196752"/>
            <a:ext cx="4104456" cy="4968552"/>
          </a:xfrm>
        </p:spPr>
        <p:txBody>
          <a:bodyPr>
            <a:normAutofit fontScale="92500" lnSpcReduction="20000"/>
          </a:bodyPr>
          <a:lstStyle/>
          <a:p>
            <a:pPr marL="0" indent="0">
              <a:spcBef>
                <a:spcPts val="0"/>
              </a:spcBef>
              <a:buNone/>
            </a:pPr>
            <a:r>
              <a:rPr lang="it-IT" sz="2400" b="1" u="sng" dirty="0" smtClean="0"/>
              <a:t>Reparti Speciali </a:t>
            </a:r>
            <a:r>
              <a:rPr lang="it-IT" sz="2400" b="1" u="sng" dirty="0" err="1" smtClean="0"/>
              <a:t>Gdf</a:t>
            </a:r>
            <a:r>
              <a:rPr lang="it-IT" sz="2400" b="1" u="sng" dirty="0" smtClean="0"/>
              <a:t>:</a:t>
            </a:r>
          </a:p>
          <a:p>
            <a:pPr marL="0" indent="0">
              <a:spcBef>
                <a:spcPts val="0"/>
              </a:spcBef>
              <a:buNone/>
            </a:pPr>
            <a:r>
              <a:rPr lang="it-IT" sz="2400" b="1" dirty="0" smtClean="0"/>
              <a:t>COMANDO REPARTI SPECIALI:</a:t>
            </a:r>
          </a:p>
          <a:p>
            <a:pPr marL="0" indent="0">
              <a:spcBef>
                <a:spcPts val="0"/>
              </a:spcBef>
              <a:buNone/>
            </a:pPr>
            <a:endParaRPr lang="it-IT" sz="900" b="1" dirty="0" smtClean="0"/>
          </a:p>
          <a:p>
            <a:pPr marL="268288" indent="-268288">
              <a:buFont typeface="Wingdings" panose="05000000000000000000" pitchFamily="2" charset="2"/>
              <a:buChar char="Ø"/>
            </a:pPr>
            <a:r>
              <a:rPr lang="it-IT" sz="1800" b="1" dirty="0" smtClean="0"/>
              <a:t>COMANDO TUTELA FINANZA PUBBLICA</a:t>
            </a:r>
          </a:p>
          <a:p>
            <a:pPr marL="627063" indent="-265113">
              <a:buFont typeface="Wingdings" panose="05000000000000000000" pitchFamily="2" charset="2"/>
              <a:buChar char="q"/>
            </a:pPr>
            <a:r>
              <a:rPr lang="it-IT" sz="1700" b="1" dirty="0" smtClean="0"/>
              <a:t>NUCLEO SPECIALE TUTELA ENTRATE</a:t>
            </a:r>
          </a:p>
          <a:p>
            <a:pPr marL="627063" indent="-265113">
              <a:buFont typeface="Wingdings" panose="05000000000000000000" pitchFamily="2" charset="2"/>
              <a:buChar char="q"/>
            </a:pPr>
            <a:r>
              <a:rPr lang="it-IT" sz="1700" b="1" dirty="0" smtClean="0"/>
              <a:t>NUCLEO SPECIALE SPESA PUBBLICA E REPRESSIONE FRODI COMUNITARIE</a:t>
            </a:r>
          </a:p>
          <a:p>
            <a:pPr marL="627063" indent="-265113">
              <a:buFont typeface="Wingdings" panose="05000000000000000000" pitchFamily="2" charset="2"/>
              <a:buChar char="q"/>
            </a:pPr>
            <a:r>
              <a:rPr lang="it-IT" sz="1700" b="1" dirty="0" smtClean="0"/>
              <a:t>NUCLEO SPECIALE PUBBLICA AMMIN.</a:t>
            </a:r>
          </a:p>
          <a:p>
            <a:pPr marL="361950" indent="-361950">
              <a:buFont typeface="Wingdings" panose="05000000000000000000" pitchFamily="2" charset="2"/>
              <a:buChar char="Ø"/>
            </a:pPr>
            <a:r>
              <a:rPr lang="it-IT" sz="1900" b="1" dirty="0" smtClean="0"/>
              <a:t>COMANDO TUTELA ECONOMIA</a:t>
            </a:r>
          </a:p>
          <a:p>
            <a:pPr marL="647700" indent="-285750">
              <a:buFont typeface="Wingdings" panose="05000000000000000000" pitchFamily="2" charset="2"/>
              <a:buChar char="q"/>
            </a:pPr>
            <a:r>
              <a:rPr lang="it-IT" sz="1700" b="1" dirty="0" smtClean="0"/>
              <a:t>NUCLEO SPECIALE POLIZIA VALUTARIA</a:t>
            </a:r>
          </a:p>
          <a:p>
            <a:pPr marL="647700" indent="-285750">
              <a:buFont typeface="Wingdings" panose="05000000000000000000" pitchFamily="2" charset="2"/>
              <a:buChar char="q"/>
            </a:pPr>
            <a:r>
              <a:rPr lang="it-IT" sz="1700" b="1" dirty="0" smtClean="0"/>
              <a:t>SERVIZIO CENTRALE INVESTIGAZIONI SULLA CRIMINALITA’ ORGANIZZATA</a:t>
            </a:r>
          </a:p>
          <a:p>
            <a:pPr marL="361950" indent="-361950">
              <a:buFont typeface="Wingdings" panose="05000000000000000000" pitchFamily="2" charset="2"/>
              <a:buChar char="Ø"/>
            </a:pPr>
            <a:r>
              <a:rPr lang="it-IT" sz="1900" b="1" dirty="0"/>
              <a:t>COMANDO </a:t>
            </a:r>
            <a:r>
              <a:rPr lang="it-IT" sz="1900" b="1" dirty="0" smtClean="0"/>
              <a:t>UNITA’ SPECIALI</a:t>
            </a:r>
          </a:p>
          <a:p>
            <a:pPr marL="647700" indent="-285750">
              <a:buFont typeface="Wingdings" panose="05000000000000000000" pitchFamily="2" charset="2"/>
              <a:buChar char="q"/>
            </a:pPr>
            <a:r>
              <a:rPr lang="it-IT" sz="1600" b="1" dirty="0"/>
              <a:t>NUCLEO SPECIALE </a:t>
            </a:r>
            <a:r>
              <a:rPr lang="it-IT" sz="1600" b="1" dirty="0" smtClean="0"/>
              <a:t>COMMISSIONI PARLAMENTARI D’INCHIESTA</a:t>
            </a:r>
          </a:p>
          <a:p>
            <a:pPr marL="647700" indent="-285750">
              <a:buFont typeface="Wingdings" panose="05000000000000000000" pitchFamily="2" charset="2"/>
              <a:buChar char="q"/>
            </a:pPr>
            <a:r>
              <a:rPr lang="it-IT" sz="1600" b="1" dirty="0" smtClean="0"/>
              <a:t>NUCLEO   SPECIALE   PRIVACY</a:t>
            </a:r>
          </a:p>
          <a:p>
            <a:pPr marL="647700" indent="-285750">
              <a:buFont typeface="Wingdings" panose="05000000000000000000" pitchFamily="2" charset="2"/>
              <a:buChar char="q"/>
            </a:pPr>
            <a:r>
              <a:rPr lang="it-IT" sz="1600" b="1" dirty="0" smtClean="0"/>
              <a:t>NUCLEO SPECIALE FRODI TECNOLOGICHE</a:t>
            </a:r>
          </a:p>
          <a:p>
            <a:pPr marL="647700" indent="-285750">
              <a:buFont typeface="Wingdings" panose="05000000000000000000" pitchFamily="2" charset="2"/>
              <a:buChar char="q"/>
            </a:pPr>
            <a:r>
              <a:rPr lang="it-IT" sz="1600" b="1" dirty="0" smtClean="0"/>
              <a:t>NUCLEO SPECIALE TUTELA MERCATI</a:t>
            </a:r>
          </a:p>
          <a:p>
            <a:pPr marL="647700" indent="-285750">
              <a:buFont typeface="Wingdings" panose="05000000000000000000" pitchFamily="2" charset="2"/>
              <a:buChar char="q"/>
            </a:pPr>
            <a:r>
              <a:rPr lang="it-IT" sz="1600" b="1" dirty="0" smtClean="0"/>
              <a:t>NUCLEO SPECIALE RADIODIFFUSIONE ED EDITORIA</a:t>
            </a:r>
            <a:r>
              <a:rPr lang="it-IT" sz="1500" b="1" dirty="0" smtClean="0"/>
              <a:t>.	</a:t>
            </a:r>
          </a:p>
          <a:p>
            <a:pPr marL="361950" indent="0">
              <a:buNone/>
            </a:pPr>
            <a:endParaRPr lang="it-IT" sz="1800" b="1" dirty="0"/>
          </a:p>
          <a:p>
            <a:pPr marL="0" indent="0">
              <a:buNone/>
            </a:pPr>
            <a:endParaRPr lang="it-IT" sz="1500" b="1" dirty="0"/>
          </a:p>
          <a:p>
            <a:pPr marL="361950" indent="0">
              <a:buNone/>
            </a:pPr>
            <a:endParaRPr lang="it-IT" sz="1600" b="1" dirty="0"/>
          </a:p>
        </p:txBody>
      </p:sp>
    </p:spTree>
    <p:extLst>
      <p:ext uri="{BB962C8B-B14F-4D97-AF65-F5344CB8AC3E}">
        <p14:creationId xmlns:p14="http://schemas.microsoft.com/office/powerpoint/2010/main" val="2338233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Coordinamento </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b="1" dirty="0"/>
              <a:t>L’UCIFI ed il </a:t>
            </a:r>
            <a:r>
              <a:rPr lang="it-IT" b="1" dirty="0" smtClean="0"/>
              <a:t>COMANDO REPARTI SPECIALI </a:t>
            </a:r>
            <a:r>
              <a:rPr lang="it-IT" b="1" dirty="0"/>
              <a:t>della G. di F. </a:t>
            </a:r>
            <a:r>
              <a:rPr lang="it-IT" b="1" dirty="0" smtClean="0"/>
              <a:t>assicurano:</a:t>
            </a:r>
          </a:p>
          <a:p>
            <a:pPr>
              <a:buFont typeface="Wingdings" panose="05000000000000000000" pitchFamily="2" charset="2"/>
              <a:buChar char="ü"/>
            </a:pPr>
            <a:r>
              <a:rPr lang="it-IT" b="1" dirty="0" smtClean="0"/>
              <a:t>coordinamento </a:t>
            </a:r>
            <a:r>
              <a:rPr lang="it-IT" b="1" dirty="0"/>
              <a:t>delle attività di </a:t>
            </a:r>
            <a:r>
              <a:rPr lang="it-IT" b="1" dirty="0" smtClean="0"/>
              <a:t>prevenzione</a:t>
            </a:r>
          </a:p>
          <a:p>
            <a:pPr>
              <a:buFont typeface="Wingdings" panose="05000000000000000000" pitchFamily="2" charset="2"/>
              <a:buChar char="ü"/>
            </a:pPr>
            <a:r>
              <a:rPr lang="it-IT" b="1" dirty="0" smtClean="0"/>
              <a:t>contrasto </a:t>
            </a:r>
            <a:r>
              <a:rPr lang="it-IT" b="1" dirty="0"/>
              <a:t>dei fenomeni di trasferimento e detenzione di attività economiche e finanziarie all’estero </a:t>
            </a:r>
            <a:endParaRPr lang="it-IT" b="1" dirty="0" smtClean="0"/>
          </a:p>
          <a:p>
            <a:pPr marL="0" indent="0" algn="just">
              <a:buNone/>
            </a:pPr>
            <a:r>
              <a:rPr lang="it-IT" b="1" dirty="0" smtClean="0"/>
              <a:t>attraverso 	le richieste avanzate nei </a:t>
            </a:r>
            <a:r>
              <a:rPr lang="it-IT" b="1" dirty="0"/>
              <a:t>confronti dei soggetti indicati nell’art. 11, commi 1</a:t>
            </a:r>
            <a:r>
              <a:rPr lang="it-IT" b="1" dirty="0" smtClean="0"/>
              <a:t>, 2</a:t>
            </a:r>
            <a:r>
              <a:rPr lang="it-IT" b="1" dirty="0"/>
              <a:t>, del decreto legislativo 21 novembre 2007, n. 231 anche al fine di evitare duplicazioni delle richieste .</a:t>
            </a: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14</a:t>
            </a:fld>
            <a:endParaRPr lang="it-IT"/>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547" y="700290"/>
            <a:ext cx="1912173" cy="413703"/>
          </a:xfrm>
          <a:prstGeom prst="rect">
            <a:avLst/>
          </a:prstGeom>
          <a:noFill/>
          <a:ln>
            <a:noFill/>
          </a:ln>
        </p:spPr>
      </p:pic>
      <p:pic>
        <p:nvPicPr>
          <p:cNvPr id="6" name="Immagine 5"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437106" y="556500"/>
            <a:ext cx="447262" cy="576064"/>
          </a:xfrm>
          <a:prstGeom prst="rect">
            <a:avLst/>
          </a:prstGeom>
          <a:noFill/>
          <a:ln>
            <a:noFill/>
          </a:ln>
        </p:spPr>
      </p:pic>
    </p:spTree>
    <p:extLst>
      <p:ext uri="{BB962C8B-B14F-4D97-AF65-F5344CB8AC3E}">
        <p14:creationId xmlns:p14="http://schemas.microsoft.com/office/powerpoint/2010/main" val="219822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46050"/>
          </a:xfrm>
        </p:spPr>
        <p:txBody>
          <a:bodyPr>
            <a:noAutofit/>
          </a:bodyPr>
          <a:lstStyle/>
          <a:p>
            <a:r>
              <a:rPr lang="it-IT" sz="1800" b="1" dirty="0" smtClean="0"/>
              <a:t>MONITORAGGIO FISCALE</a:t>
            </a:r>
            <a:endParaRPr lang="it-IT" sz="1800" b="1" dirty="0"/>
          </a:p>
        </p:txBody>
      </p:sp>
      <p:sp>
        <p:nvSpPr>
          <p:cNvPr id="3" name="Segnaposto contenuto 2"/>
          <p:cNvSpPr>
            <a:spLocks noGrp="1"/>
          </p:cNvSpPr>
          <p:nvPr>
            <p:ph idx="1"/>
          </p:nvPr>
        </p:nvSpPr>
        <p:spPr>
          <a:xfrm>
            <a:off x="683568" y="764704"/>
            <a:ext cx="7848872" cy="5472608"/>
          </a:xfrm>
        </p:spPr>
        <p:txBody>
          <a:bodyPr>
            <a:normAutofit fontScale="25000" lnSpcReduction="20000"/>
          </a:bodyPr>
          <a:lstStyle/>
          <a:p>
            <a:pPr marL="0" indent="0">
              <a:buNone/>
            </a:pPr>
            <a:endParaRPr lang="it-IT" dirty="0" smtClean="0"/>
          </a:p>
          <a:p>
            <a:pPr marL="0" indent="0" algn="just">
              <a:buNone/>
            </a:pPr>
            <a:r>
              <a:rPr lang="it-IT" sz="5600" dirty="0" smtClean="0">
                <a:latin typeface="Arial" panose="020B0604020202020204" pitchFamily="34" charset="0"/>
                <a:cs typeface="Arial" panose="020B0604020202020204" pitchFamily="34" charset="0"/>
              </a:rPr>
              <a:t>Il </a:t>
            </a:r>
            <a:r>
              <a:rPr lang="it-IT" sz="5600" dirty="0">
                <a:latin typeface="Arial" panose="020B0604020202020204" pitchFamily="34" charset="0"/>
                <a:cs typeface="Arial" panose="020B0604020202020204" pitchFamily="34" charset="0"/>
              </a:rPr>
              <a:t>provvedimento dell’8 </a:t>
            </a:r>
            <a:r>
              <a:rPr lang="it-IT" sz="5600" dirty="0" smtClean="0">
                <a:latin typeface="Arial" panose="020B0604020202020204" pitchFamily="34" charset="0"/>
                <a:cs typeface="Arial" panose="020B0604020202020204" pitchFamily="34" charset="0"/>
              </a:rPr>
              <a:t>agosto 2014  </a:t>
            </a:r>
            <a:r>
              <a:rPr lang="it-IT" sz="5600" dirty="0">
                <a:latin typeface="Arial" panose="020B0604020202020204" pitchFamily="34" charset="0"/>
                <a:cs typeface="Arial" panose="020B0604020202020204" pitchFamily="34" charset="0"/>
              </a:rPr>
              <a:t>del D</a:t>
            </a:r>
            <a:r>
              <a:rPr lang="it-IT" sz="5600" dirty="0" smtClean="0">
                <a:latin typeface="Arial" panose="020B0604020202020204" pitchFamily="34" charset="0"/>
                <a:cs typeface="Arial" panose="020B0604020202020204" pitchFamily="34" charset="0"/>
              </a:rPr>
              <a:t>irettore </a:t>
            </a:r>
            <a:r>
              <a:rPr lang="it-IT" sz="5600" dirty="0">
                <a:latin typeface="Arial" panose="020B0604020202020204" pitchFamily="34" charset="0"/>
                <a:cs typeface="Arial" panose="020B0604020202020204" pitchFamily="34" charset="0"/>
              </a:rPr>
              <a:t>dell’Agenzia e del Comandante </a:t>
            </a:r>
            <a:r>
              <a:rPr lang="it-IT" sz="5600" dirty="0" smtClean="0">
                <a:latin typeface="Arial" panose="020B0604020202020204" pitchFamily="34" charset="0"/>
                <a:cs typeface="Arial" panose="020B0604020202020204" pitchFamily="34" charset="0"/>
              </a:rPr>
              <a:t>Generale </a:t>
            </a:r>
            <a:r>
              <a:rPr lang="it-IT" sz="5600" dirty="0">
                <a:latin typeface="Arial" panose="020B0604020202020204" pitchFamily="34" charset="0"/>
                <a:cs typeface="Arial" panose="020B0604020202020204" pitchFamily="34" charset="0"/>
              </a:rPr>
              <a:t>della Guardia di Finanza, </a:t>
            </a:r>
            <a:r>
              <a:rPr lang="it-IT" sz="5600" u="sng" dirty="0" smtClean="0">
                <a:latin typeface="Arial" panose="020B0604020202020204" pitchFamily="34" charset="0"/>
                <a:cs typeface="Arial" panose="020B0604020202020204" pitchFamily="34" charset="0"/>
              </a:rPr>
              <a:t>determina modalità </a:t>
            </a:r>
            <a:r>
              <a:rPr lang="it-IT" sz="5600" u="sng" dirty="0">
                <a:latin typeface="Arial" panose="020B0604020202020204" pitchFamily="34" charset="0"/>
                <a:cs typeface="Arial" panose="020B0604020202020204" pitchFamily="34" charset="0"/>
              </a:rPr>
              <a:t>e </a:t>
            </a:r>
            <a:r>
              <a:rPr lang="it-IT" sz="5600" u="sng" dirty="0" smtClean="0">
                <a:latin typeface="Arial" panose="020B0604020202020204" pitchFamily="34" charset="0"/>
                <a:cs typeface="Arial" panose="020B0604020202020204" pitchFamily="34" charset="0"/>
              </a:rPr>
              <a:t>tempi delle </a:t>
            </a:r>
            <a:r>
              <a:rPr lang="it-IT" sz="5600" u="sng" dirty="0">
                <a:latin typeface="Arial" panose="020B0604020202020204" pitchFamily="34" charset="0"/>
                <a:cs typeface="Arial" panose="020B0604020202020204" pitchFamily="34" charset="0"/>
              </a:rPr>
              <a:t>richieste </a:t>
            </a:r>
            <a:r>
              <a:rPr lang="it-IT" sz="5600" u="sng" dirty="0" smtClean="0">
                <a:latin typeface="Arial" panose="020B0604020202020204" pitchFamily="34" charset="0"/>
                <a:cs typeface="Arial" panose="020B0604020202020204" pitchFamily="34" charset="0"/>
              </a:rPr>
              <a:t>di </a:t>
            </a:r>
            <a:r>
              <a:rPr lang="it-IT" sz="5600" u="sng" dirty="0">
                <a:latin typeface="Arial" panose="020B0604020202020204" pitchFamily="34" charset="0"/>
                <a:cs typeface="Arial" panose="020B0604020202020204" pitchFamily="34" charset="0"/>
              </a:rPr>
              <a:t>informazioni </a:t>
            </a:r>
            <a:r>
              <a:rPr lang="it-IT" sz="5600" u="sng" dirty="0" smtClean="0">
                <a:latin typeface="Arial" panose="020B0604020202020204" pitchFamily="34" charset="0"/>
                <a:cs typeface="Arial" panose="020B0604020202020204" pitchFamily="34" charset="0"/>
              </a:rPr>
              <a:t>sui </a:t>
            </a:r>
            <a:r>
              <a:rPr lang="it-IT" sz="5600" u="sng" dirty="0">
                <a:latin typeface="Arial" panose="020B0604020202020204" pitchFamily="34" charset="0"/>
                <a:cs typeface="Arial" panose="020B0604020202020204" pitchFamily="34" charset="0"/>
              </a:rPr>
              <a:t>trasferimenti di risorse finanziarie e </a:t>
            </a:r>
            <a:r>
              <a:rPr lang="it-IT" sz="5600" u="sng" dirty="0" smtClean="0">
                <a:latin typeface="Arial" panose="020B0604020202020204" pitchFamily="34" charset="0"/>
                <a:cs typeface="Arial" panose="020B0604020202020204" pitchFamily="34" charset="0"/>
              </a:rPr>
              <a:t>di mezzi </a:t>
            </a:r>
            <a:r>
              <a:rPr lang="it-IT" sz="5600" u="sng" dirty="0">
                <a:latin typeface="Arial" panose="020B0604020202020204" pitchFamily="34" charset="0"/>
                <a:cs typeface="Arial" panose="020B0604020202020204" pitchFamily="34" charset="0"/>
              </a:rPr>
              <a:t>di pagamento</a:t>
            </a:r>
            <a:r>
              <a:rPr lang="it-IT" sz="5600" dirty="0">
                <a:latin typeface="Arial" panose="020B0604020202020204" pitchFamily="34" charset="0"/>
                <a:cs typeface="Arial" panose="020B0604020202020204" pitchFamily="34" charset="0"/>
              </a:rPr>
              <a:t>  </a:t>
            </a:r>
            <a:r>
              <a:rPr lang="it-IT" sz="5600" dirty="0" smtClean="0">
                <a:latin typeface="Arial" panose="020B0604020202020204" pitchFamily="34" charset="0"/>
                <a:cs typeface="Arial" panose="020B0604020202020204" pitchFamily="34" charset="0"/>
              </a:rPr>
              <a:t>(investimenti </a:t>
            </a:r>
            <a:r>
              <a:rPr lang="it-IT" sz="5600" dirty="0">
                <a:latin typeface="Arial" panose="020B0604020202020204" pitchFamily="34" charset="0"/>
                <a:cs typeface="Arial" panose="020B0604020202020204" pitchFamily="34" charset="0"/>
              </a:rPr>
              <a:t>e </a:t>
            </a:r>
            <a:r>
              <a:rPr lang="it-IT" sz="5600" dirty="0" smtClean="0">
                <a:latin typeface="Arial" panose="020B0604020202020204" pitchFamily="34" charset="0"/>
                <a:cs typeface="Arial" panose="020B0604020202020204" pitchFamily="34" charset="0"/>
              </a:rPr>
              <a:t>attività) da </a:t>
            </a:r>
            <a:r>
              <a:rPr lang="it-IT" sz="5600" dirty="0">
                <a:latin typeface="Arial" panose="020B0604020202020204" pitchFamily="34" charset="0"/>
                <a:cs typeface="Arial" panose="020B0604020202020204" pitchFamily="34" charset="0"/>
              </a:rPr>
              <a:t>e per </a:t>
            </a:r>
            <a:r>
              <a:rPr lang="it-IT" sz="5600" dirty="0" smtClean="0">
                <a:latin typeface="Arial" panose="020B0604020202020204" pitchFamily="34" charset="0"/>
                <a:cs typeface="Arial" panose="020B0604020202020204" pitchFamily="34" charset="0"/>
              </a:rPr>
              <a:t>l’estero, </a:t>
            </a:r>
            <a:r>
              <a:rPr lang="it-IT" sz="5600" dirty="0">
                <a:latin typeface="Arial" panose="020B0604020202020204" pitchFamily="34" charset="0"/>
                <a:cs typeface="Arial" panose="020B0604020202020204" pitchFamily="34" charset="0"/>
              </a:rPr>
              <a:t>realizzati da </a:t>
            </a:r>
            <a:r>
              <a:rPr lang="it-IT" sz="5600" dirty="0" smtClean="0">
                <a:latin typeface="Arial" panose="020B0604020202020204" pitchFamily="34" charset="0"/>
                <a:cs typeface="Arial" panose="020B0604020202020204" pitchFamily="34" charset="0"/>
              </a:rPr>
              <a:t>Persone </a:t>
            </a:r>
            <a:r>
              <a:rPr lang="it-IT" sz="5600" dirty="0">
                <a:latin typeface="Arial" panose="020B0604020202020204" pitchFamily="34" charset="0"/>
                <a:cs typeface="Arial" panose="020B0604020202020204" pitchFamily="34" charset="0"/>
              </a:rPr>
              <a:t>F</a:t>
            </a:r>
            <a:r>
              <a:rPr lang="it-IT" sz="5600" dirty="0" smtClean="0">
                <a:latin typeface="Arial" panose="020B0604020202020204" pitchFamily="34" charset="0"/>
                <a:cs typeface="Arial" panose="020B0604020202020204" pitchFamily="34" charset="0"/>
              </a:rPr>
              <a:t>isiche, Enti non commerciali, Società Semplici ed Associazioni.</a:t>
            </a:r>
          </a:p>
          <a:p>
            <a:pPr marL="0" indent="0" algn="just">
              <a:buNone/>
            </a:pPr>
            <a:endParaRPr lang="it-IT" sz="5600" dirty="0" smtClean="0">
              <a:latin typeface="Arial" panose="020B0604020202020204" pitchFamily="34" charset="0"/>
              <a:cs typeface="Arial" panose="020B0604020202020204" pitchFamily="34" charset="0"/>
            </a:endParaRPr>
          </a:p>
          <a:p>
            <a:pPr marL="0" indent="0" algn="just">
              <a:buNone/>
            </a:pPr>
            <a:r>
              <a:rPr lang="it-IT" sz="5600" dirty="0" smtClean="0">
                <a:latin typeface="Arial" panose="020B0604020202020204" pitchFamily="34" charset="0"/>
                <a:cs typeface="Arial" panose="020B0604020202020204" pitchFamily="34" charset="0"/>
              </a:rPr>
              <a:t>Tali norme attuano le </a:t>
            </a:r>
            <a:r>
              <a:rPr lang="it-IT" sz="5600" b="1" dirty="0" smtClean="0">
                <a:latin typeface="Arial" panose="020B0604020202020204" pitchFamily="34" charset="0"/>
                <a:cs typeface="Arial" panose="020B0604020202020204" pitchFamily="34" charset="0"/>
              </a:rPr>
              <a:t>disposizioni introdotte </a:t>
            </a:r>
            <a:r>
              <a:rPr lang="it-IT" sz="5600" b="1" dirty="0">
                <a:latin typeface="Arial" panose="020B0604020202020204" pitchFamily="34" charset="0"/>
                <a:cs typeface="Arial" panose="020B0604020202020204" pitchFamily="34" charset="0"/>
              </a:rPr>
              <a:t>dalla </a:t>
            </a:r>
            <a:r>
              <a:rPr lang="it-IT" sz="5600" b="1" dirty="0" smtClean="0">
                <a:latin typeface="Arial" panose="020B0604020202020204" pitchFamily="34" charset="0"/>
                <a:cs typeface="Arial" panose="020B0604020202020204" pitchFamily="34" charset="0"/>
              </a:rPr>
              <a:t>c.d. Legge Finanziaria Europea n. 97/2013</a:t>
            </a:r>
            <a:r>
              <a:rPr lang="it-IT" sz="5600" dirty="0">
                <a:latin typeface="Arial" panose="020B0604020202020204" pitchFamily="34" charset="0"/>
                <a:cs typeface="Arial" panose="020B0604020202020204" pitchFamily="34" charset="0"/>
              </a:rPr>
              <a:t>, </a:t>
            </a:r>
            <a:r>
              <a:rPr lang="it-IT" sz="5600" b="1" dirty="0">
                <a:latin typeface="Arial" panose="020B0604020202020204" pitchFamily="34" charset="0"/>
                <a:cs typeface="Arial" panose="020B0604020202020204" pitchFamily="34" charset="0"/>
              </a:rPr>
              <a:t>che hanno modificato in maniera significativa la disciplina del monitoraggio fiscale </a:t>
            </a:r>
            <a:r>
              <a:rPr lang="it-IT" sz="5600" b="1" dirty="0" smtClean="0">
                <a:latin typeface="Arial" panose="020B0604020202020204" pitchFamily="34" charset="0"/>
                <a:cs typeface="Arial" panose="020B0604020202020204" pitchFamily="34" charset="0"/>
              </a:rPr>
              <a:t>(DL </a:t>
            </a:r>
            <a:r>
              <a:rPr lang="it-IT" sz="5600" b="1" dirty="0">
                <a:latin typeface="Arial" panose="020B0604020202020204" pitchFamily="34" charset="0"/>
                <a:cs typeface="Arial" panose="020B0604020202020204" pitchFamily="34" charset="0"/>
              </a:rPr>
              <a:t>167/1990</a:t>
            </a:r>
            <a:r>
              <a:rPr lang="it-IT" sz="5600" dirty="0">
                <a:latin typeface="Arial" panose="020B0604020202020204" pitchFamily="34" charset="0"/>
                <a:cs typeface="Arial" panose="020B0604020202020204" pitchFamily="34" charset="0"/>
              </a:rPr>
              <a:t>) </a:t>
            </a:r>
            <a:r>
              <a:rPr lang="it-IT" sz="5600" dirty="0" smtClean="0">
                <a:latin typeface="Arial" panose="020B0604020202020204" pitchFamily="34" charset="0"/>
                <a:cs typeface="Arial" panose="020B0604020202020204" pitchFamily="34" charset="0"/>
              </a:rPr>
              <a:t>al fine di </a:t>
            </a:r>
            <a:r>
              <a:rPr lang="it-IT" sz="5600" dirty="0">
                <a:latin typeface="Arial" panose="020B0604020202020204" pitchFamily="34" charset="0"/>
                <a:cs typeface="Arial" panose="020B0604020202020204" pitchFamily="34" charset="0"/>
              </a:rPr>
              <a:t>rendere più efficace l’attività di prevenzione e repressione degli illeciti riguardanti le attività economiche e finanziarie con l’estero</a:t>
            </a:r>
            <a:r>
              <a:rPr lang="it-IT" sz="5600" dirty="0" smtClean="0">
                <a:latin typeface="Arial" panose="020B0604020202020204" pitchFamily="34" charset="0"/>
                <a:cs typeface="Arial" panose="020B0604020202020204" pitchFamily="34" charset="0"/>
              </a:rPr>
              <a:t>.</a:t>
            </a:r>
          </a:p>
          <a:p>
            <a:pPr marL="0" indent="0" algn="just">
              <a:buNone/>
            </a:pPr>
            <a:r>
              <a:rPr lang="it-IT" sz="5600" dirty="0">
                <a:latin typeface="Arial" panose="020B0604020202020204" pitchFamily="34" charset="0"/>
                <a:cs typeface="Arial" panose="020B0604020202020204" pitchFamily="34" charset="0"/>
              </a:rPr>
              <a:t/>
            </a:r>
            <a:br>
              <a:rPr lang="it-IT" sz="5600" dirty="0">
                <a:latin typeface="Arial" panose="020B0604020202020204" pitchFamily="34" charset="0"/>
                <a:cs typeface="Arial" panose="020B0604020202020204" pitchFamily="34" charset="0"/>
              </a:rPr>
            </a:br>
            <a:r>
              <a:rPr lang="it-IT" sz="5600" dirty="0" smtClean="0">
                <a:latin typeface="Arial" panose="020B0604020202020204" pitchFamily="34" charset="0"/>
                <a:cs typeface="Arial" panose="020B0604020202020204" pitchFamily="34" charset="0"/>
              </a:rPr>
              <a:t>Oltre alla funzione di rilevamento dei pagamenti da e verso l’estero, disposta a carico degli intermediari finanziari che dovranno trasmettere telematicamente all’Agenzia delle Entrate i dati delle operazioni di trasferimento che hanno interessato Persone Fisiche</a:t>
            </a:r>
            <a:r>
              <a:rPr lang="it-IT" sz="5600" dirty="0">
                <a:latin typeface="Arial" panose="020B0604020202020204" pitchFamily="34" charset="0"/>
                <a:cs typeface="Arial" panose="020B0604020202020204" pitchFamily="34" charset="0"/>
              </a:rPr>
              <a:t>, Enti non commerciali, Società Semplici ed </a:t>
            </a:r>
            <a:r>
              <a:rPr lang="it-IT" sz="5600" dirty="0" smtClean="0">
                <a:latin typeface="Arial" panose="020B0604020202020204" pitchFamily="34" charset="0"/>
                <a:cs typeface="Arial" panose="020B0604020202020204" pitchFamily="34" charset="0"/>
              </a:rPr>
              <a:t>Associazioni, è stato anche previsto che l</a:t>
            </a:r>
            <a:r>
              <a:rPr lang="it-IT" sz="5600" b="1" dirty="0" smtClean="0">
                <a:latin typeface="Arial" panose="020B0604020202020204" pitchFamily="34" charset="0"/>
                <a:cs typeface="Arial" panose="020B0604020202020204" pitchFamily="34" charset="0"/>
              </a:rPr>
              <a:t>’Ufficio </a:t>
            </a:r>
            <a:r>
              <a:rPr lang="it-IT" sz="5600" b="1" dirty="0">
                <a:latin typeface="Arial" panose="020B0604020202020204" pitchFamily="34" charset="0"/>
                <a:cs typeface="Arial" panose="020B0604020202020204" pitchFamily="34" charset="0"/>
              </a:rPr>
              <a:t>centrale per il contrasto agli illeciti fiscali</a:t>
            </a:r>
            <a:r>
              <a:rPr lang="it-IT" sz="5600" dirty="0">
                <a:latin typeface="Arial" panose="020B0604020202020204" pitchFamily="34" charset="0"/>
                <a:cs typeface="Arial" panose="020B0604020202020204" pitchFamily="34" charset="0"/>
              </a:rPr>
              <a:t> </a:t>
            </a:r>
            <a:r>
              <a:rPr lang="it-IT" sz="5600" b="1" dirty="0">
                <a:latin typeface="Arial" panose="020B0604020202020204" pitchFamily="34" charset="0"/>
                <a:cs typeface="Arial" panose="020B0604020202020204" pitchFamily="34" charset="0"/>
              </a:rPr>
              <a:t>(</a:t>
            </a:r>
            <a:r>
              <a:rPr lang="it-IT" sz="5600" b="1" dirty="0" err="1">
                <a:latin typeface="Arial" panose="020B0604020202020204" pitchFamily="34" charset="0"/>
                <a:cs typeface="Arial" panose="020B0604020202020204" pitchFamily="34" charset="0"/>
              </a:rPr>
              <a:t>Ucifi</a:t>
            </a:r>
            <a:r>
              <a:rPr lang="it-IT" sz="5600" dirty="0">
                <a:latin typeface="Arial" panose="020B0604020202020204" pitchFamily="34" charset="0"/>
                <a:cs typeface="Arial" panose="020B0604020202020204" pitchFamily="34" charset="0"/>
              </a:rPr>
              <a:t>) </a:t>
            </a:r>
            <a:r>
              <a:rPr lang="it-IT" sz="5600" b="1" dirty="0">
                <a:latin typeface="Arial" panose="020B0604020202020204" pitchFamily="34" charset="0"/>
                <a:cs typeface="Arial" panose="020B0604020202020204" pitchFamily="34" charset="0"/>
              </a:rPr>
              <a:t>dell’Agenzia delle Entrate </a:t>
            </a:r>
            <a:r>
              <a:rPr lang="it-IT" sz="5600" dirty="0" smtClean="0">
                <a:latin typeface="Arial" panose="020B0604020202020204" pitchFamily="34" charset="0"/>
                <a:cs typeface="Arial" panose="020B0604020202020204" pitchFamily="34" charset="0"/>
              </a:rPr>
              <a:t>ed </a:t>
            </a:r>
            <a:r>
              <a:rPr lang="it-IT" sz="5600" dirty="0">
                <a:latin typeface="Arial" panose="020B0604020202020204" pitchFamily="34" charset="0"/>
                <a:cs typeface="Arial" panose="020B0604020202020204" pitchFamily="34" charset="0"/>
              </a:rPr>
              <a:t>i </a:t>
            </a:r>
            <a:r>
              <a:rPr lang="it-IT" sz="5600" b="1" dirty="0">
                <a:latin typeface="Arial" panose="020B0604020202020204" pitchFamily="34" charset="0"/>
                <a:cs typeface="Arial" panose="020B0604020202020204" pitchFamily="34" charset="0"/>
              </a:rPr>
              <a:t>R</a:t>
            </a:r>
            <a:r>
              <a:rPr lang="it-IT" sz="5600" b="1" dirty="0" smtClean="0">
                <a:latin typeface="Arial" panose="020B0604020202020204" pitchFamily="34" charset="0"/>
                <a:cs typeface="Arial" panose="020B0604020202020204" pitchFamily="34" charset="0"/>
              </a:rPr>
              <a:t>eparti </a:t>
            </a:r>
            <a:r>
              <a:rPr lang="it-IT" sz="5600" b="1" dirty="0">
                <a:latin typeface="Arial" panose="020B0604020202020204" pitchFamily="34" charset="0"/>
                <a:cs typeface="Arial" panose="020B0604020202020204" pitchFamily="34" charset="0"/>
              </a:rPr>
              <a:t>speciali della Guardia di Finanza</a:t>
            </a:r>
            <a:r>
              <a:rPr lang="it-IT" sz="5600" dirty="0">
                <a:latin typeface="Arial" panose="020B0604020202020204" pitchFamily="34" charset="0"/>
                <a:cs typeface="Arial" panose="020B0604020202020204" pitchFamily="34" charset="0"/>
              </a:rPr>
              <a:t>, previa autorizzazione </a:t>
            </a:r>
            <a:r>
              <a:rPr lang="it-IT" sz="5600" dirty="0" smtClean="0">
                <a:latin typeface="Arial" panose="020B0604020202020204" pitchFamily="34" charset="0"/>
                <a:cs typeface="Arial" panose="020B0604020202020204" pitchFamily="34" charset="0"/>
              </a:rPr>
              <a:t>(del Direttore Centrale </a:t>
            </a:r>
            <a:r>
              <a:rPr lang="it-IT" sz="5600" dirty="0">
                <a:latin typeface="Arial" panose="020B0604020202020204" pitchFamily="34" charset="0"/>
                <a:cs typeface="Arial" panose="020B0604020202020204" pitchFamily="34" charset="0"/>
              </a:rPr>
              <a:t>Accertamento </a:t>
            </a:r>
            <a:r>
              <a:rPr lang="it-IT" sz="5600" dirty="0" smtClean="0">
                <a:latin typeface="Arial" panose="020B0604020202020204" pitchFamily="34" charset="0"/>
                <a:cs typeface="Arial" panose="020B0604020202020204" pitchFamily="34" charset="0"/>
              </a:rPr>
              <a:t>per l’Agenzia o del Comandante Generale), possano richiedere:</a:t>
            </a:r>
          </a:p>
          <a:p>
            <a:pPr marL="0" indent="0">
              <a:buNone/>
            </a:pPr>
            <a:endParaRPr lang="it-IT" sz="2400" b="1" u="sng"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it-IT" sz="5600" b="1" u="sng" dirty="0" smtClean="0">
                <a:latin typeface="Arial" panose="020B0604020202020204" pitchFamily="34" charset="0"/>
                <a:cs typeface="Arial" panose="020B0604020202020204" pitchFamily="34" charset="0"/>
              </a:rPr>
              <a:t>notizie </a:t>
            </a:r>
            <a:r>
              <a:rPr lang="it-IT" sz="5600" b="1" u="sng" dirty="0">
                <a:latin typeface="Arial" panose="020B0604020202020204" pitchFamily="34" charset="0"/>
                <a:cs typeface="Arial" panose="020B0604020202020204" pitchFamily="34" charset="0"/>
              </a:rPr>
              <a:t>riguardanti specifiche </a:t>
            </a:r>
            <a:r>
              <a:rPr lang="it-IT" sz="5600" b="1" u="sng" dirty="0" smtClean="0">
                <a:latin typeface="Arial" panose="020B0604020202020204" pitchFamily="34" charset="0"/>
                <a:cs typeface="Arial" panose="020B0604020202020204" pitchFamily="34" charset="0"/>
              </a:rPr>
              <a:t>operazioni;</a:t>
            </a:r>
          </a:p>
          <a:p>
            <a:pPr>
              <a:buFont typeface="Wingdings" panose="05000000000000000000" pitchFamily="2" charset="2"/>
              <a:buChar char="q"/>
            </a:pPr>
            <a:r>
              <a:rPr lang="it-IT" sz="5600" b="1" u="sng" dirty="0">
                <a:latin typeface="Arial" panose="020B0604020202020204" pitchFamily="34" charset="0"/>
                <a:cs typeface="Arial" panose="020B0604020202020204" pitchFamily="34" charset="0"/>
              </a:rPr>
              <a:t>d</a:t>
            </a:r>
            <a:r>
              <a:rPr lang="it-IT" sz="5600" b="1" u="sng" dirty="0" smtClean="0">
                <a:latin typeface="Arial" panose="020B0604020202020204" pitchFamily="34" charset="0"/>
                <a:cs typeface="Arial" panose="020B0604020202020204" pitchFamily="34" charset="0"/>
              </a:rPr>
              <a:t>ati e notizie sul conto dei contribuenti </a:t>
            </a:r>
            <a:r>
              <a:rPr lang="it-IT" sz="5600" b="1" u="sng" dirty="0">
                <a:latin typeface="Arial" panose="020B0604020202020204" pitchFamily="34" charset="0"/>
                <a:cs typeface="Arial" panose="020B0604020202020204" pitchFamily="34" charset="0"/>
              </a:rPr>
              <a:t>che le </a:t>
            </a:r>
            <a:r>
              <a:rPr lang="it-IT" sz="5600" b="1" u="sng" dirty="0" smtClean="0">
                <a:latin typeface="Arial" panose="020B0604020202020204" pitchFamily="34" charset="0"/>
                <a:cs typeface="Arial" panose="020B0604020202020204" pitchFamily="34" charset="0"/>
              </a:rPr>
              <a:t>effettuano</a:t>
            </a:r>
            <a:r>
              <a:rPr lang="it-IT" sz="5600" u="sng" dirty="0" smtClean="0">
                <a:latin typeface="Arial" panose="020B0604020202020204" pitchFamily="34" charset="0"/>
                <a:cs typeface="Arial" panose="020B0604020202020204" pitchFamily="34" charset="0"/>
              </a:rPr>
              <a:t>.</a:t>
            </a:r>
            <a:r>
              <a:rPr lang="it-IT" sz="5600" u="sng" dirty="0">
                <a:latin typeface="Arial" panose="020B0604020202020204" pitchFamily="34" charset="0"/>
                <a:cs typeface="Arial" panose="020B0604020202020204" pitchFamily="34" charset="0"/>
              </a:rPr>
              <a:t/>
            </a:r>
            <a:br>
              <a:rPr lang="it-IT" sz="5600" u="sng" dirty="0">
                <a:latin typeface="Arial" panose="020B0604020202020204" pitchFamily="34" charset="0"/>
                <a:cs typeface="Arial" panose="020B0604020202020204" pitchFamily="34" charset="0"/>
              </a:rPr>
            </a:br>
            <a:endParaRPr lang="it-IT" sz="5600" u="sng" dirty="0" smtClean="0">
              <a:latin typeface="Arial" panose="020B0604020202020204" pitchFamily="34" charset="0"/>
              <a:cs typeface="Arial" panose="020B0604020202020204" pitchFamily="34" charset="0"/>
            </a:endParaRPr>
          </a:p>
          <a:p>
            <a:pPr marL="0" indent="0" algn="just">
              <a:buNone/>
            </a:pPr>
            <a:r>
              <a:rPr lang="it-IT" sz="5600" dirty="0" smtClean="0">
                <a:latin typeface="Arial" panose="020B0604020202020204" pitchFamily="34" charset="0"/>
                <a:cs typeface="Arial" panose="020B0604020202020204" pitchFamily="34" charset="0"/>
              </a:rPr>
              <a:t>Oggetto di rilevazione per il monitoraggio sono i pagamenti intercorsi da e verso l’estero di </a:t>
            </a:r>
            <a:r>
              <a:rPr lang="it-IT" sz="5600" dirty="0">
                <a:latin typeface="Arial" panose="020B0604020202020204" pitchFamily="34" charset="0"/>
                <a:cs typeface="Arial" panose="020B0604020202020204" pitchFamily="34" charset="0"/>
              </a:rPr>
              <a:t>importo pari o superiore a 15mila </a:t>
            </a:r>
            <a:r>
              <a:rPr lang="it-IT" sz="5600" dirty="0" smtClean="0">
                <a:latin typeface="Arial" panose="020B0604020202020204" pitchFamily="34" charset="0"/>
                <a:cs typeface="Arial" panose="020B0604020202020204" pitchFamily="34" charset="0"/>
              </a:rPr>
              <a:t>euro, sia con unica operazione che con più </a:t>
            </a:r>
            <a:r>
              <a:rPr lang="it-IT" sz="5600" dirty="0">
                <a:latin typeface="Arial" panose="020B0604020202020204" pitchFamily="34" charset="0"/>
                <a:cs typeface="Arial" panose="020B0604020202020204" pitchFamily="34" charset="0"/>
              </a:rPr>
              <a:t>operazioni </a:t>
            </a:r>
            <a:r>
              <a:rPr lang="it-IT" sz="5600" dirty="0" smtClean="0">
                <a:latin typeface="Arial" panose="020B0604020202020204" pitchFamily="34" charset="0"/>
                <a:cs typeface="Arial" panose="020B0604020202020204" pitchFamily="34" charset="0"/>
              </a:rPr>
              <a:t>collegate</a:t>
            </a:r>
            <a:r>
              <a:rPr lang="it-IT" sz="5600" dirty="0">
                <a:latin typeface="Arial" panose="020B0604020202020204" pitchFamily="34" charset="0"/>
                <a:cs typeface="Arial" panose="020B0604020202020204" pitchFamily="34" charset="0"/>
              </a:rPr>
              <a:t>) per le quali </a:t>
            </a:r>
            <a:r>
              <a:rPr lang="it-IT" sz="5600" dirty="0" smtClean="0">
                <a:latin typeface="Arial" panose="020B0604020202020204" pitchFamily="34" charset="0"/>
                <a:cs typeface="Arial" panose="020B0604020202020204" pitchFamily="34" charset="0"/>
              </a:rPr>
              <a:t>vige, ordinariamente, l’obbligo </a:t>
            </a:r>
            <a:r>
              <a:rPr lang="it-IT" sz="5600" dirty="0">
                <a:latin typeface="Arial" panose="020B0604020202020204" pitchFamily="34" charset="0"/>
                <a:cs typeface="Arial" panose="020B0604020202020204" pitchFamily="34" charset="0"/>
              </a:rPr>
              <a:t>di </a:t>
            </a:r>
            <a:r>
              <a:rPr lang="it-IT" sz="5600" dirty="0" smtClean="0">
                <a:latin typeface="Arial" panose="020B0604020202020204" pitchFamily="34" charset="0"/>
                <a:cs typeface="Arial" panose="020B0604020202020204" pitchFamily="34" charset="0"/>
              </a:rPr>
              <a:t>registrazione.</a:t>
            </a:r>
          </a:p>
          <a:p>
            <a:pPr marL="0" indent="0" algn="just">
              <a:buNone/>
            </a:pPr>
            <a:endParaRPr lang="it-IT" sz="5600" dirty="0" smtClean="0">
              <a:latin typeface="Arial" panose="020B0604020202020204" pitchFamily="34" charset="0"/>
              <a:cs typeface="Arial" panose="020B0604020202020204" pitchFamily="34" charset="0"/>
            </a:endParaRPr>
          </a:p>
          <a:p>
            <a:pPr marL="0" indent="0" algn="just">
              <a:buNone/>
            </a:pPr>
            <a:r>
              <a:rPr lang="it-IT" sz="5600" dirty="0" smtClean="0">
                <a:latin typeface="Arial" panose="020B0604020202020204" pitchFamily="34" charset="0"/>
                <a:cs typeface="Arial" panose="020B0604020202020204" pitchFamily="34" charset="0"/>
              </a:rPr>
              <a:t>Professionisti contabili e legali, revisori contabili ed </a:t>
            </a:r>
            <a:r>
              <a:rPr lang="it-IT" sz="5600" dirty="0">
                <a:latin typeface="Arial" panose="020B0604020202020204" pitchFamily="34" charset="0"/>
                <a:cs typeface="Arial" panose="020B0604020202020204" pitchFamily="34" charset="0"/>
              </a:rPr>
              <a:t>altri soggetti che svolgono attività </a:t>
            </a:r>
            <a:r>
              <a:rPr lang="it-IT" sz="5600" dirty="0" smtClean="0">
                <a:latin typeface="Arial" panose="020B0604020202020204" pitchFamily="34" charset="0"/>
                <a:cs typeface="Arial" panose="020B0604020202020204" pitchFamily="34" charset="0"/>
              </a:rPr>
              <a:t>finanziarie (di cui agli artt. 12</a:t>
            </a:r>
            <a:r>
              <a:rPr lang="it-IT" sz="5600" dirty="0">
                <a:latin typeface="Arial" panose="020B0604020202020204" pitchFamily="34" charset="0"/>
                <a:cs typeface="Arial" panose="020B0604020202020204" pitchFamily="34" charset="0"/>
              </a:rPr>
              <a:t>, 13 e 14 del </a:t>
            </a:r>
            <a:r>
              <a:rPr lang="it-IT" sz="5600" dirty="0" err="1">
                <a:latin typeface="Arial" panose="020B0604020202020204" pitchFamily="34" charset="0"/>
                <a:cs typeface="Arial" panose="020B0604020202020204" pitchFamily="34" charset="0"/>
              </a:rPr>
              <a:t>Dlgs</a:t>
            </a:r>
            <a:r>
              <a:rPr lang="it-IT" sz="5600" dirty="0">
                <a:latin typeface="Arial" panose="020B0604020202020204" pitchFamily="34" charset="0"/>
                <a:cs typeface="Arial" panose="020B0604020202020204" pitchFamily="34" charset="0"/>
              </a:rPr>
              <a:t> 231/2007) </a:t>
            </a:r>
            <a:r>
              <a:rPr lang="it-IT" sz="5600" dirty="0" smtClean="0">
                <a:latin typeface="Arial" panose="020B0604020202020204" pitchFamily="34" charset="0"/>
                <a:cs typeface="Arial" panose="020B0604020202020204" pitchFamily="34" charset="0"/>
              </a:rPr>
              <a:t>sono tenute, invece, a fornire tutti gli elementi in loro possesso o che devono rilevare per le singole operazioni della specie chiarimenti </a:t>
            </a:r>
            <a:r>
              <a:rPr lang="it-IT" sz="5600" dirty="0">
                <a:latin typeface="Arial" panose="020B0604020202020204" pitchFamily="34" charset="0"/>
                <a:cs typeface="Arial" panose="020B0604020202020204" pitchFamily="34" charset="0"/>
              </a:rPr>
              <a:t>su specifiche operazioni e sui titolari effettivi dei movimenti</a:t>
            </a:r>
            <a:r>
              <a:rPr lang="it-IT" sz="5600" dirty="0" smtClean="0">
                <a:latin typeface="Arial" panose="020B0604020202020204" pitchFamily="34" charset="0"/>
                <a:cs typeface="Arial" panose="020B0604020202020204" pitchFamily="34" charset="0"/>
              </a:rPr>
              <a:t>.</a:t>
            </a:r>
          </a:p>
          <a:p>
            <a:pPr marL="0" indent="0" algn="just">
              <a:buNone/>
            </a:pPr>
            <a:r>
              <a:rPr lang="it-IT" sz="5600" dirty="0">
                <a:latin typeface="Arial" panose="020B0604020202020204" pitchFamily="34" charset="0"/>
                <a:cs typeface="Arial" panose="020B0604020202020204" pitchFamily="34" charset="0"/>
              </a:rPr>
              <a:t/>
            </a:r>
            <a:br>
              <a:rPr lang="it-IT" sz="5600" dirty="0">
                <a:latin typeface="Arial" panose="020B0604020202020204" pitchFamily="34" charset="0"/>
                <a:cs typeface="Arial" panose="020B0604020202020204" pitchFamily="34" charset="0"/>
              </a:rPr>
            </a:br>
            <a:endParaRPr lang="it-IT" sz="56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15</a:t>
            </a:fld>
            <a:endParaRPr lang="it-IT">
              <a:solidFill>
                <a:prstClr val="black">
                  <a:tint val="75000"/>
                </a:prstClr>
              </a:solidFill>
            </a:endParaRPr>
          </a:p>
        </p:txBody>
      </p:sp>
    </p:spTree>
    <p:extLst>
      <p:ext uri="{BB962C8B-B14F-4D97-AF65-F5344CB8AC3E}">
        <p14:creationId xmlns:p14="http://schemas.microsoft.com/office/powerpoint/2010/main" val="2118364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73031"/>
            <a:ext cx="8229600" cy="1143000"/>
          </a:xfrm>
        </p:spPr>
        <p:txBody>
          <a:bodyPr>
            <a:normAutofit/>
          </a:bodyPr>
          <a:lstStyle/>
          <a:p>
            <a:r>
              <a:rPr lang="it-IT" sz="1600" dirty="0" smtClean="0"/>
              <a:t>            TRASMISSIONE DELLE RICHIESTE E DELLE RISPOSTE </a:t>
            </a:r>
            <a:endParaRPr lang="it-IT" sz="1600" dirty="0"/>
          </a:p>
        </p:txBody>
      </p:sp>
      <p:sp>
        <p:nvSpPr>
          <p:cNvPr id="3" name="Segnaposto contenuto 2"/>
          <p:cNvSpPr>
            <a:spLocks noGrp="1"/>
          </p:cNvSpPr>
          <p:nvPr>
            <p:ph idx="1"/>
          </p:nvPr>
        </p:nvSpPr>
        <p:spPr>
          <a:xfrm>
            <a:off x="457200" y="1132563"/>
            <a:ext cx="8229600" cy="5392781"/>
          </a:xfrm>
        </p:spPr>
        <p:txBody>
          <a:bodyPr>
            <a:noAutofit/>
          </a:bodyPr>
          <a:lstStyle/>
          <a:p>
            <a:pPr marL="0" indent="0">
              <a:buNone/>
            </a:pPr>
            <a:endParaRPr lang="it-IT" sz="500" b="1" dirty="0" smtClean="0"/>
          </a:p>
          <a:p>
            <a:pPr marL="0" indent="0">
              <a:buNone/>
            </a:pPr>
            <a:r>
              <a:rPr lang="it-IT" sz="1600" dirty="0">
                <a:latin typeface="Arial" panose="020B0604020202020204" pitchFamily="34" charset="0"/>
                <a:cs typeface="Arial" panose="020B0604020202020204" pitchFamily="34" charset="0"/>
              </a:rPr>
              <a:t>Richieste e risposte (delle quali il provvedimento specifica formati ammessi e termini), in via ordinaria, vanno effettuate attraverso la Posta elettronica certificata, per cui, tutti i potenziali interessati devono comunicare il loro indirizzo </a:t>
            </a:r>
            <a:r>
              <a:rPr lang="it-IT" sz="1600" dirty="0" err="1">
                <a:latin typeface="Arial" panose="020B0604020202020204" pitchFamily="34" charset="0"/>
                <a:cs typeface="Arial" panose="020B0604020202020204" pitchFamily="34" charset="0"/>
              </a:rPr>
              <a:t>Pec</a:t>
            </a:r>
            <a:r>
              <a:rPr lang="it-IT" sz="1600" dirty="0">
                <a:latin typeface="Arial" panose="020B0604020202020204" pitchFamily="34" charset="0"/>
                <a:cs typeface="Arial" panose="020B0604020202020204" pitchFamily="34" charset="0"/>
              </a:rPr>
              <a:t> all’Agenzia delle Entrate entro </a:t>
            </a:r>
            <a:r>
              <a:rPr lang="it-IT" sz="1600" dirty="0">
                <a:solidFill>
                  <a:srgbClr val="FF0000"/>
                </a:solidFill>
                <a:latin typeface="Arial" panose="020B0604020202020204" pitchFamily="34" charset="0"/>
                <a:cs typeface="Arial" panose="020B0604020202020204" pitchFamily="34" charset="0"/>
              </a:rPr>
              <a:t>il prossimo 31 ottobre</a:t>
            </a:r>
            <a:r>
              <a:rPr lang="it-IT" sz="1600" dirty="0">
                <a:latin typeface="Arial" panose="020B0604020202020204" pitchFamily="34" charset="0"/>
                <a:cs typeface="Arial" panose="020B0604020202020204" pitchFamily="34" charset="0"/>
              </a:rPr>
              <a:t>, attraverso i servizi telematici </a:t>
            </a:r>
            <a:r>
              <a:rPr lang="it-IT" sz="1600" dirty="0" err="1">
                <a:latin typeface="Arial" panose="020B0604020202020204" pitchFamily="34" charset="0"/>
                <a:cs typeface="Arial" panose="020B0604020202020204" pitchFamily="34" charset="0"/>
              </a:rPr>
              <a:t>Entratel</a:t>
            </a:r>
            <a:r>
              <a:rPr lang="it-IT" sz="1600" dirty="0">
                <a:latin typeface="Arial" panose="020B0604020202020204" pitchFamily="34" charset="0"/>
                <a:cs typeface="Arial" panose="020B0604020202020204" pitchFamily="34" charset="0"/>
              </a:rPr>
              <a:t> o </a:t>
            </a:r>
            <a:r>
              <a:rPr lang="it-IT" sz="1600" dirty="0" err="1" smtClean="0">
                <a:latin typeface="Arial" panose="020B0604020202020204" pitchFamily="34" charset="0"/>
                <a:cs typeface="Arial" panose="020B0604020202020204" pitchFamily="34" charset="0"/>
              </a:rPr>
              <a:t>Fiscooline</a:t>
            </a:r>
            <a:r>
              <a:rPr lang="it-IT" sz="1600" dirty="0" smtClean="0">
                <a:latin typeface="Arial" panose="020B0604020202020204" pitchFamily="34" charset="0"/>
                <a:cs typeface="Arial" panose="020B0604020202020204" pitchFamily="34" charset="0"/>
              </a:rPr>
              <a:t>. </a:t>
            </a:r>
            <a:r>
              <a:rPr lang="it-IT" sz="1600" b="1" dirty="0" smtClean="0"/>
              <a:t>L’utilizzo della PEC avviene  </a:t>
            </a:r>
            <a:r>
              <a:rPr lang="it-IT" sz="1600" b="1" dirty="0"/>
              <a:t>in conformità delle disposizioni di cui al decreto del Presidente della Repubblica 11 febbraio 2005, n. 68  e alle regole tecniche di attuazione di cui al decreto del Ministro per l’innovazione e le tecnologie 2 novembre 2005</a:t>
            </a:r>
            <a:r>
              <a:rPr lang="it-IT" sz="1400" b="1" dirty="0"/>
              <a:t>.</a:t>
            </a:r>
            <a:endParaRPr lang="it-IT" sz="1400" dirty="0"/>
          </a:p>
          <a:p>
            <a:pPr marL="0" indent="0">
              <a:buNone/>
            </a:pPr>
            <a:r>
              <a:rPr lang="it-IT" sz="700" b="1" dirty="0"/>
              <a:t> </a:t>
            </a:r>
            <a:r>
              <a:rPr lang="it-IT" sz="300" dirty="0"/>
              <a:t> </a:t>
            </a:r>
            <a:endParaRPr lang="it-IT" sz="1200" dirty="0"/>
          </a:p>
          <a:p>
            <a:pPr marL="0" indent="0">
              <a:buNone/>
            </a:pPr>
            <a:r>
              <a:rPr lang="it-IT" sz="1400" b="1" dirty="0" smtClean="0"/>
              <a:t>DECRETO </a:t>
            </a:r>
            <a:r>
              <a:rPr lang="it-IT" sz="1400" b="1" dirty="0"/>
              <a:t>DEL PRESIDENTE DELLA REPUBBLICA 11 febbraio 2005, n.68 </a:t>
            </a:r>
            <a:endParaRPr lang="it-IT" sz="1400" dirty="0"/>
          </a:p>
          <a:p>
            <a:pPr marL="0" indent="0">
              <a:buNone/>
            </a:pPr>
            <a:r>
              <a:rPr lang="it-IT" sz="1000" b="1" dirty="0"/>
              <a:t>Regolamento recante disposizioni per l'utilizzo della posta elettronica certificata, a norma dell'articolo 27 della legge 16 gennaio 2003, n. 3. </a:t>
            </a:r>
            <a:r>
              <a:rPr lang="it-IT" sz="1000" dirty="0" smtClean="0"/>
              <a:t> (</a:t>
            </a:r>
            <a:r>
              <a:rPr lang="it-IT" sz="1000" dirty="0"/>
              <a:t>G.U. 28 marzo 2005, n. 97)</a:t>
            </a:r>
          </a:p>
          <a:p>
            <a:pPr marL="0" indent="0">
              <a:buNone/>
            </a:pPr>
            <a:r>
              <a:rPr lang="it-IT" sz="1000" b="1" dirty="0" smtClean="0"/>
              <a:t>Articolo </a:t>
            </a:r>
            <a:r>
              <a:rPr lang="it-IT" sz="1000" b="1" dirty="0"/>
              <a:t>4 - Utilizzo della posta elettronica certificata </a:t>
            </a:r>
            <a:endParaRPr lang="it-IT" sz="1000" dirty="0"/>
          </a:p>
          <a:p>
            <a:pPr marL="0" indent="0">
              <a:buNone/>
            </a:pPr>
            <a:r>
              <a:rPr lang="it-IT" sz="1000" dirty="0"/>
              <a:t>1. La posta elettronica certificata consente l'invio di messaggi la cui trasmissione </a:t>
            </a:r>
            <a:r>
              <a:rPr lang="it-IT" sz="1000" dirty="0" err="1"/>
              <a:t>e'</a:t>
            </a:r>
            <a:r>
              <a:rPr lang="it-IT" sz="1000" dirty="0"/>
              <a:t> valida agli effetti di legge. </a:t>
            </a:r>
          </a:p>
          <a:p>
            <a:pPr marL="0" indent="0">
              <a:buNone/>
            </a:pPr>
            <a:r>
              <a:rPr lang="it-IT" sz="1000" dirty="0"/>
              <a:t>2. Per i privati che intendono utilizzare il servizio di posta elettronica certificata, il solo indirizzo valido, ad ogni effetto giuridico, </a:t>
            </a:r>
            <a:r>
              <a:rPr lang="it-IT" sz="1000" dirty="0" err="1"/>
              <a:t>e'</a:t>
            </a:r>
            <a:r>
              <a:rPr lang="it-IT" sz="1000" dirty="0"/>
              <a:t> quello espressamente dichiarato ai fini di ciascun procedimento con le pubbliche amministrazioni o di ogni singolo rapporto intrattenuto tra privati o tra questi e le pubbliche amministrazioni. Tale dichiarazione obbliga solo il dichiarante e </a:t>
            </a:r>
            <a:r>
              <a:rPr lang="it-IT" sz="1000" dirty="0" err="1"/>
              <a:t>puo'</a:t>
            </a:r>
            <a:r>
              <a:rPr lang="it-IT" sz="1000" dirty="0"/>
              <a:t> essere revocata nella stessa forma. </a:t>
            </a:r>
          </a:p>
          <a:p>
            <a:pPr marL="0" indent="0">
              <a:buNone/>
            </a:pPr>
            <a:r>
              <a:rPr lang="it-IT" sz="200" b="1" dirty="0"/>
              <a:t> </a:t>
            </a:r>
            <a:endParaRPr lang="it-IT" sz="200" b="1" dirty="0" smtClean="0"/>
          </a:p>
          <a:p>
            <a:pPr marL="0" indent="0">
              <a:buNone/>
            </a:pPr>
            <a:r>
              <a:rPr lang="it-IT" sz="1200" b="1" dirty="0" smtClean="0"/>
              <a:t>Decreto </a:t>
            </a:r>
            <a:r>
              <a:rPr lang="it-IT" sz="1200" b="1" dirty="0"/>
              <a:t>2 novembre 2005</a:t>
            </a:r>
            <a:endParaRPr lang="it-IT" sz="1200" dirty="0"/>
          </a:p>
          <a:p>
            <a:pPr marL="0" indent="0">
              <a:buNone/>
            </a:pPr>
            <a:r>
              <a:rPr lang="it-IT" sz="1000" b="1" dirty="0"/>
              <a:t>“Regole tecniche per la formazione, la trasmissione e la validazione, anche temporale, </a:t>
            </a:r>
            <a:r>
              <a:rPr lang="it-IT" sz="1000" b="1" dirty="0" smtClean="0"/>
              <a:t>della posta </a:t>
            </a:r>
            <a:r>
              <a:rPr lang="it-IT" sz="1000" b="1" dirty="0"/>
              <a:t>elettronica certificata”</a:t>
            </a:r>
            <a:endParaRPr lang="it-IT" sz="1000" dirty="0"/>
          </a:p>
          <a:p>
            <a:pPr marL="0" indent="0">
              <a:buNone/>
            </a:pPr>
            <a:r>
              <a:rPr lang="it-IT" sz="1000" dirty="0"/>
              <a:t>G.U. 15 novembre 2005, n. 266)</a:t>
            </a:r>
          </a:p>
          <a:p>
            <a:pPr marL="0" indent="0">
              <a:buNone/>
            </a:pPr>
            <a:r>
              <a:rPr lang="it-IT" sz="1000" dirty="0"/>
              <a:t> </a:t>
            </a:r>
            <a:r>
              <a:rPr lang="it-IT" sz="1000" b="1" dirty="0" smtClean="0"/>
              <a:t>Articolo </a:t>
            </a:r>
            <a:r>
              <a:rPr lang="it-IT" sz="1000" b="1" dirty="0"/>
              <a:t>7 - Firma elettronica dei messaggi di posta elettronica certificata</a:t>
            </a:r>
            <a:endParaRPr lang="it-IT" sz="1000" dirty="0"/>
          </a:p>
          <a:p>
            <a:pPr marL="0" indent="0">
              <a:buNone/>
            </a:pPr>
            <a:r>
              <a:rPr lang="it-IT" sz="1000" dirty="0"/>
              <a:t>1. I messaggi di cui all’articolo 6, generati dai sistemi di posta elettronica certificata, </a:t>
            </a:r>
            <a:r>
              <a:rPr lang="it-IT" sz="1000" dirty="0" smtClean="0"/>
              <a:t>sono sottoscritti </a:t>
            </a:r>
            <a:r>
              <a:rPr lang="it-IT" sz="1000" dirty="0"/>
              <a:t>dai gestori mediante la firma del gestore di posta elettronica certificata, </a:t>
            </a:r>
            <a:r>
              <a:rPr lang="it-IT" sz="1000" dirty="0" smtClean="0"/>
              <a:t>in conformità </a:t>
            </a:r>
            <a:r>
              <a:rPr lang="it-IT" sz="1000" dirty="0"/>
              <a:t>a quanto previsto dall’allegato.</a:t>
            </a:r>
          </a:p>
          <a:p>
            <a:pPr marL="0" indent="0">
              <a:buNone/>
            </a:pPr>
            <a:r>
              <a:rPr lang="it-IT" sz="1000" dirty="0"/>
              <a:t>2. I certificati di firma di cui al comma 1 sono rilasciati dal CNIPA al gestore al </a:t>
            </a:r>
            <a:r>
              <a:rPr lang="it-IT" sz="1000" dirty="0" smtClean="0"/>
              <a:t>momento dell’iscrizione </a:t>
            </a:r>
            <a:r>
              <a:rPr lang="it-IT" sz="1000" dirty="0"/>
              <a:t>nell’elenco pubblico dei gestori di posta elettronica certificata e sino ad </a:t>
            </a:r>
            <a:r>
              <a:rPr lang="it-IT" sz="1000" dirty="0" smtClean="0"/>
              <a:t>un numero </a:t>
            </a:r>
            <a:r>
              <a:rPr lang="it-IT" sz="1000" dirty="0"/>
              <a:t>massimo di dieci firme per ciascun gestore.</a:t>
            </a:r>
          </a:p>
          <a:p>
            <a:pPr marL="0" indent="0">
              <a:buNone/>
            </a:pPr>
            <a:r>
              <a:rPr lang="it-IT" sz="1000" dirty="0"/>
              <a:t>3. Qualora un gestore abbia ravvisato la necessità di utilizzare un numero di certificati di </a:t>
            </a:r>
            <a:r>
              <a:rPr lang="it-IT" sz="1000" dirty="0" smtClean="0"/>
              <a:t>firma superiore </a:t>
            </a:r>
            <a:r>
              <a:rPr lang="it-IT" sz="1000" dirty="0"/>
              <a:t>a dieci, può richiederli al CNIPA documentando tale necessità. Il CNIPA, </a:t>
            </a:r>
            <a:r>
              <a:rPr lang="it-IT" sz="1000" dirty="0" smtClean="0"/>
              <a:t>previa valutazione </a:t>
            </a:r>
            <a:r>
              <a:rPr lang="it-IT" sz="1000" dirty="0"/>
              <a:t>della richiesta, stabilisce se fornire o meno al gestore ulteriori certificati </a:t>
            </a:r>
            <a:r>
              <a:rPr lang="it-IT" sz="1000" dirty="0" smtClean="0"/>
              <a:t>di firma</a:t>
            </a:r>
            <a:r>
              <a:rPr lang="it-IT" sz="1000" dirty="0"/>
              <a:t>.</a:t>
            </a:r>
          </a:p>
          <a:p>
            <a:endParaRPr lang="it-IT" sz="1000" dirty="0"/>
          </a:p>
          <a:p>
            <a:pPr marL="0" indent="0">
              <a:buNone/>
            </a:pPr>
            <a:r>
              <a:rPr lang="it-IT" sz="1000" dirty="0"/>
              <a:t> </a:t>
            </a:r>
          </a:p>
          <a:p>
            <a:pPr marL="0" indent="0">
              <a:buNone/>
            </a:pPr>
            <a:endParaRPr lang="it-IT" sz="12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16</a:t>
            </a:fld>
            <a:endParaRPr lang="it-IT"/>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7680"/>
            <a:ext cx="1912173" cy="413703"/>
          </a:xfrm>
          <a:prstGeom prst="rect">
            <a:avLst/>
          </a:prstGeom>
          <a:noFill/>
          <a:ln>
            <a:noFill/>
          </a:ln>
        </p:spPr>
      </p:pic>
      <p:pic>
        <p:nvPicPr>
          <p:cNvPr id="6" name="Immagine 5"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2083764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6672"/>
            <a:ext cx="8229600" cy="640453"/>
          </a:xfrm>
        </p:spPr>
        <p:txBody>
          <a:bodyPr>
            <a:normAutofit/>
          </a:bodyPr>
          <a:lstStyle/>
          <a:p>
            <a:r>
              <a:rPr lang="it-IT" sz="1800" dirty="0" smtClean="0"/>
              <a:t>FORMATO E CONTENUTO DELLE RICHIESTE </a:t>
            </a:r>
            <a:endParaRPr lang="it-IT" sz="1800" dirty="0"/>
          </a:p>
        </p:txBody>
      </p:sp>
      <p:sp>
        <p:nvSpPr>
          <p:cNvPr id="3" name="Segnaposto contenuto 2"/>
          <p:cNvSpPr>
            <a:spLocks noGrp="1"/>
          </p:cNvSpPr>
          <p:nvPr>
            <p:ph sz="half" idx="1"/>
          </p:nvPr>
        </p:nvSpPr>
        <p:spPr>
          <a:xfrm>
            <a:off x="432425" y="1268760"/>
            <a:ext cx="4038600" cy="5184576"/>
          </a:xfrm>
        </p:spPr>
        <p:txBody>
          <a:bodyPr>
            <a:normAutofit fontScale="25000" lnSpcReduction="20000"/>
          </a:bodyPr>
          <a:lstStyle/>
          <a:p>
            <a:pPr marL="0" indent="0">
              <a:buNone/>
            </a:pPr>
            <a:r>
              <a:rPr lang="it-IT" sz="5600" b="1" dirty="0">
                <a:latin typeface="Arial" panose="020B0604020202020204" pitchFamily="34" charset="0"/>
                <a:cs typeface="Arial" panose="020B0604020202020204" pitchFamily="34" charset="0"/>
              </a:rPr>
              <a:t>Le richieste  nei confronti dei soggetti indicati nell’art.11, commi 1 e 2 del decreto legislativo 21 novembre 2007, n. 231 sono </a:t>
            </a:r>
            <a:r>
              <a:rPr lang="it-IT" sz="5600" b="1" u="sng" dirty="0">
                <a:latin typeface="Arial" panose="020B0604020202020204" pitchFamily="34" charset="0"/>
                <a:cs typeface="Arial" panose="020B0604020202020204" pitchFamily="34" charset="0"/>
              </a:rPr>
              <a:t>effettuate utilizzando esclusivamente la procedura telematica già in uso di cui all’art. 32, terzo comma del Decreto del Presidente della Repubblica 29 settembre 1973, n. 600 e dei relativi provvedimenti di attuazione</a:t>
            </a:r>
            <a:endParaRPr lang="it-IT" sz="5600" u="sng" dirty="0">
              <a:latin typeface="Arial" panose="020B0604020202020204" pitchFamily="34" charset="0"/>
              <a:cs typeface="Arial" panose="020B0604020202020204" pitchFamily="34" charset="0"/>
            </a:endParaRPr>
          </a:p>
          <a:p>
            <a:pPr marL="0" indent="0">
              <a:buNone/>
            </a:pPr>
            <a:r>
              <a:rPr lang="it-IT" sz="5600" b="1" dirty="0">
                <a:latin typeface="Arial" panose="020B0604020202020204" pitchFamily="34" charset="0"/>
                <a:cs typeface="Arial" panose="020B0604020202020204" pitchFamily="34" charset="0"/>
              </a:rPr>
              <a:t> </a:t>
            </a:r>
            <a:endParaRPr lang="it-IT" sz="5600" b="1" dirty="0" smtClean="0">
              <a:latin typeface="Arial" panose="020B0604020202020204" pitchFamily="34" charset="0"/>
              <a:cs typeface="Arial" panose="020B0604020202020204" pitchFamily="34" charset="0"/>
            </a:endParaRPr>
          </a:p>
          <a:p>
            <a:pPr marL="0" indent="0">
              <a:buNone/>
            </a:pPr>
            <a:endParaRPr lang="it-IT" sz="5600" dirty="0">
              <a:latin typeface="Arial" panose="020B0604020202020204" pitchFamily="34" charset="0"/>
              <a:cs typeface="Arial" panose="020B0604020202020204" pitchFamily="34" charset="0"/>
            </a:endParaRPr>
          </a:p>
          <a:p>
            <a:pPr marL="0" indent="0">
              <a:buNone/>
            </a:pPr>
            <a:r>
              <a:rPr lang="it-IT" sz="4800" i="1" dirty="0" smtClean="0">
                <a:latin typeface="Arial" panose="020B0604020202020204" pitchFamily="34" charset="0"/>
                <a:cs typeface="Arial" panose="020B0604020202020204" pitchFamily="34" charset="0"/>
              </a:rPr>
              <a:t>Disposizioni </a:t>
            </a:r>
            <a:r>
              <a:rPr lang="it-IT" sz="4800" i="1" dirty="0">
                <a:latin typeface="Arial" panose="020B0604020202020204" pitchFamily="34" charset="0"/>
                <a:cs typeface="Arial" panose="020B0604020202020204" pitchFamily="34" charset="0"/>
              </a:rPr>
              <a:t>comuni in materia di accertamento delle imposte sui redditi</a:t>
            </a:r>
            <a:endParaRPr lang="it-IT" sz="4800" dirty="0">
              <a:latin typeface="Arial" panose="020B0604020202020204" pitchFamily="34" charset="0"/>
              <a:cs typeface="Arial" panose="020B0604020202020204" pitchFamily="34" charset="0"/>
            </a:endParaRPr>
          </a:p>
          <a:p>
            <a:pPr marL="0" indent="0">
              <a:buNone/>
            </a:pPr>
            <a:r>
              <a:rPr lang="it-IT" sz="4800" b="1" dirty="0" smtClean="0">
                <a:latin typeface="Arial" panose="020B0604020202020204" pitchFamily="34" charset="0"/>
                <a:cs typeface="Arial" panose="020B0604020202020204" pitchFamily="34" charset="0"/>
              </a:rPr>
              <a:t>Art</a:t>
            </a:r>
            <a:r>
              <a:rPr lang="it-IT" sz="4800" b="1" dirty="0">
                <a:latin typeface="Arial" panose="020B0604020202020204" pitchFamily="34" charset="0"/>
                <a:cs typeface="Arial" panose="020B0604020202020204" pitchFamily="34" charset="0"/>
              </a:rPr>
              <a:t>. 32 comma 3</a:t>
            </a:r>
            <a:endParaRPr lang="it-IT" sz="4800" dirty="0">
              <a:latin typeface="Arial" panose="020B0604020202020204" pitchFamily="34" charset="0"/>
              <a:cs typeface="Arial" panose="020B0604020202020204" pitchFamily="34" charset="0"/>
            </a:endParaRPr>
          </a:p>
          <a:p>
            <a:pPr marL="0" indent="0">
              <a:buNone/>
            </a:pPr>
            <a:r>
              <a:rPr lang="it-IT" sz="4800" i="1" dirty="0">
                <a:latin typeface="Arial" panose="020B0604020202020204" pitchFamily="34" charset="0"/>
                <a:cs typeface="Arial" panose="020B0604020202020204" pitchFamily="34" charset="0"/>
              </a:rPr>
              <a:t>Poteri degli uffici</a:t>
            </a:r>
            <a:endParaRPr lang="it-IT" sz="4800" dirty="0">
              <a:latin typeface="Arial" panose="020B0604020202020204" pitchFamily="34" charset="0"/>
              <a:cs typeface="Arial" panose="020B0604020202020204" pitchFamily="34" charset="0"/>
            </a:endParaRPr>
          </a:p>
          <a:p>
            <a:pPr marL="0" indent="0">
              <a:buNone/>
            </a:pPr>
            <a:r>
              <a:rPr lang="it-IT" sz="4800" dirty="0" smtClean="0">
                <a:latin typeface="Arial" panose="020B0604020202020204" pitchFamily="34" charset="0"/>
                <a:cs typeface="Arial" panose="020B0604020202020204" pitchFamily="34" charset="0"/>
              </a:rPr>
              <a:t>3</a:t>
            </a:r>
            <a:r>
              <a:rPr lang="it-IT" sz="4800" dirty="0">
                <a:latin typeface="Arial" panose="020B0604020202020204" pitchFamily="34" charset="0"/>
                <a:cs typeface="Arial" panose="020B0604020202020204" pitchFamily="34" charset="0"/>
              </a:rPr>
              <a:t>) invitare i contribuenti,  indicandone  il  motivo,  a  esibire  </a:t>
            </a:r>
            <a:r>
              <a:rPr lang="it-IT" sz="4800" dirty="0" smtClean="0">
                <a:latin typeface="Arial" panose="020B0604020202020204" pitchFamily="34" charset="0"/>
                <a:cs typeface="Arial" panose="020B0604020202020204" pitchFamily="34" charset="0"/>
              </a:rPr>
              <a:t>o trasmettere </a:t>
            </a:r>
            <a:r>
              <a:rPr lang="it-IT" sz="4800" dirty="0">
                <a:latin typeface="Arial" panose="020B0604020202020204" pitchFamily="34" charset="0"/>
                <a:cs typeface="Arial" panose="020B0604020202020204" pitchFamily="34" charset="0"/>
              </a:rPr>
              <a:t>atti e documenti rilevanti ai fini dell'accertamento  nei  </a:t>
            </a:r>
            <a:r>
              <a:rPr lang="it-IT" sz="4800" dirty="0" smtClean="0">
                <a:latin typeface="Arial" panose="020B0604020202020204" pitchFamily="34" charset="0"/>
                <a:cs typeface="Arial" panose="020B0604020202020204" pitchFamily="34" charset="0"/>
              </a:rPr>
              <a:t>loro confronti</a:t>
            </a:r>
            <a:r>
              <a:rPr lang="it-IT" sz="4800" dirty="0">
                <a:latin typeface="Arial" panose="020B0604020202020204" pitchFamily="34" charset="0"/>
                <a:cs typeface="Arial" panose="020B0604020202020204" pitchFamily="34" charset="0"/>
              </a:rPr>
              <a:t>, compresi i documenti di cui al successivo art. 34.  Ai  </a:t>
            </a:r>
            <a:r>
              <a:rPr lang="it-IT" sz="4800" dirty="0" smtClean="0">
                <a:latin typeface="Arial" panose="020B0604020202020204" pitchFamily="34" charset="0"/>
                <a:cs typeface="Arial" panose="020B0604020202020204" pitchFamily="34" charset="0"/>
              </a:rPr>
              <a:t>soggetti obbligati </a:t>
            </a:r>
            <a:r>
              <a:rPr lang="it-IT" sz="4800" dirty="0">
                <a:latin typeface="Arial" panose="020B0604020202020204" pitchFamily="34" charset="0"/>
                <a:cs typeface="Arial" panose="020B0604020202020204" pitchFamily="34" charset="0"/>
              </a:rPr>
              <a:t>alla tenuta di scritture contabili secondo  le  disposizioni  </a:t>
            </a:r>
            <a:r>
              <a:rPr lang="it-IT" sz="4800" dirty="0" smtClean="0">
                <a:latin typeface="Arial" panose="020B0604020202020204" pitchFamily="34" charset="0"/>
                <a:cs typeface="Arial" panose="020B0604020202020204" pitchFamily="34" charset="0"/>
              </a:rPr>
              <a:t>del Titolo </a:t>
            </a:r>
            <a:r>
              <a:rPr lang="it-IT" sz="4800" dirty="0">
                <a:latin typeface="Arial" panose="020B0604020202020204" pitchFamily="34" charset="0"/>
                <a:cs typeface="Arial" panose="020B0604020202020204" pitchFamily="34" charset="0"/>
              </a:rPr>
              <a:t>III può essere richiesta anche l'esibizione dei bilanci o </a:t>
            </a:r>
            <a:r>
              <a:rPr lang="it-IT" sz="4800" dirty="0" smtClean="0">
                <a:latin typeface="Arial" panose="020B0604020202020204" pitchFamily="34" charset="0"/>
                <a:cs typeface="Arial" panose="020B0604020202020204" pitchFamily="34" charset="0"/>
              </a:rPr>
              <a:t>rendiconti e </a:t>
            </a:r>
            <a:r>
              <a:rPr lang="it-IT" sz="4800" dirty="0">
                <a:latin typeface="Arial" panose="020B0604020202020204" pitchFamily="34" charset="0"/>
                <a:cs typeface="Arial" panose="020B0604020202020204" pitchFamily="34" charset="0"/>
              </a:rPr>
              <a:t>dei libri o registri previsti dalle  disposizioni  tributarie.  </a:t>
            </a:r>
            <a:r>
              <a:rPr lang="it-IT" sz="4800" dirty="0" smtClean="0">
                <a:latin typeface="Arial" panose="020B0604020202020204" pitchFamily="34" charset="0"/>
                <a:cs typeface="Arial" panose="020B0604020202020204" pitchFamily="34" charset="0"/>
              </a:rPr>
              <a:t>L'ufficio può </a:t>
            </a:r>
            <a:r>
              <a:rPr lang="it-IT" sz="4800" dirty="0">
                <a:latin typeface="Arial" panose="020B0604020202020204" pitchFamily="34" charset="0"/>
                <a:cs typeface="Arial" panose="020B0604020202020204" pitchFamily="34" charset="0"/>
              </a:rPr>
              <a:t>estrarne copia  ovvero  trattenerli</a:t>
            </a:r>
            <a:r>
              <a:rPr lang="it-IT" sz="4800" dirty="0" smtClean="0">
                <a:latin typeface="Arial" panose="020B0604020202020204" pitchFamily="34" charset="0"/>
                <a:cs typeface="Arial" panose="020B0604020202020204" pitchFamily="34" charset="0"/>
              </a:rPr>
              <a:t>, rilasciandone  </a:t>
            </a:r>
            <a:r>
              <a:rPr lang="it-IT" sz="4800" dirty="0">
                <a:latin typeface="Arial" panose="020B0604020202020204" pitchFamily="34" charset="0"/>
                <a:cs typeface="Arial" panose="020B0604020202020204" pitchFamily="34" charset="0"/>
              </a:rPr>
              <a:t>ricevuta,  per  </a:t>
            </a:r>
            <a:r>
              <a:rPr lang="it-IT" sz="4800" dirty="0" smtClean="0">
                <a:latin typeface="Arial" panose="020B0604020202020204" pitchFamily="34" charset="0"/>
                <a:cs typeface="Arial" panose="020B0604020202020204" pitchFamily="34" charset="0"/>
              </a:rPr>
              <a:t>un periodo </a:t>
            </a:r>
            <a:r>
              <a:rPr lang="it-IT" sz="4800" dirty="0">
                <a:latin typeface="Arial" panose="020B0604020202020204" pitchFamily="34" charset="0"/>
                <a:cs typeface="Arial" panose="020B0604020202020204" pitchFamily="34" charset="0"/>
              </a:rPr>
              <a:t>non superiore a sessanta giorni dalla ricezione. Non possono </a:t>
            </a:r>
            <a:r>
              <a:rPr lang="it-IT" sz="4800" dirty="0" smtClean="0">
                <a:latin typeface="Arial" panose="020B0604020202020204" pitchFamily="34" charset="0"/>
                <a:cs typeface="Arial" panose="020B0604020202020204" pitchFamily="34" charset="0"/>
              </a:rPr>
              <a:t>essere trattenute </a:t>
            </a:r>
            <a:r>
              <a:rPr lang="it-IT" sz="4800" dirty="0">
                <a:latin typeface="Arial" panose="020B0604020202020204" pitchFamily="34" charset="0"/>
                <a:cs typeface="Arial" panose="020B0604020202020204" pitchFamily="34" charset="0"/>
              </a:rPr>
              <a:t>le scritture cronologiche in uso;</a:t>
            </a:r>
          </a:p>
          <a:p>
            <a:pPr marL="0" indent="0">
              <a:buNone/>
            </a:pPr>
            <a:endParaRPr lang="it-IT" sz="4800" dirty="0"/>
          </a:p>
        </p:txBody>
      </p:sp>
      <p:sp>
        <p:nvSpPr>
          <p:cNvPr id="4" name="Segnaposto contenuto 3"/>
          <p:cNvSpPr>
            <a:spLocks noGrp="1"/>
          </p:cNvSpPr>
          <p:nvPr>
            <p:ph sz="half" idx="2"/>
          </p:nvPr>
        </p:nvSpPr>
        <p:spPr>
          <a:xfrm>
            <a:off x="4648200" y="1196752"/>
            <a:ext cx="4038600" cy="4929411"/>
          </a:xfrm>
        </p:spPr>
        <p:txBody>
          <a:bodyPr>
            <a:noAutofit/>
          </a:bodyPr>
          <a:lstStyle/>
          <a:p>
            <a:pPr marL="0" indent="0" algn="just">
              <a:buNone/>
            </a:pPr>
            <a:r>
              <a:rPr lang="it-IT" sz="1400" b="1" dirty="0">
                <a:latin typeface="Arial" panose="020B0604020202020204" pitchFamily="34" charset="0"/>
                <a:cs typeface="Arial" panose="020B0604020202020204" pitchFamily="34" charset="0"/>
              </a:rPr>
              <a:t>Le richieste nei confronti degli </a:t>
            </a:r>
            <a:r>
              <a:rPr lang="it-IT" sz="1400" b="1" u="sng" dirty="0">
                <a:latin typeface="Arial" panose="020B0604020202020204" pitchFamily="34" charset="0"/>
                <a:cs typeface="Arial" panose="020B0604020202020204" pitchFamily="34" charset="0"/>
              </a:rPr>
              <a:t>altri soggetti esercenti attività finanziaria</a:t>
            </a:r>
            <a:r>
              <a:rPr lang="it-IT" sz="1400" b="1" dirty="0">
                <a:latin typeface="Arial" panose="020B0604020202020204" pitchFamily="34" charset="0"/>
                <a:cs typeface="Arial" panose="020B0604020202020204" pitchFamily="34" charset="0"/>
              </a:rPr>
              <a:t> </a:t>
            </a:r>
            <a:r>
              <a:rPr lang="it-IT" sz="1400" b="1" dirty="0" smtClean="0">
                <a:latin typeface="Arial" panose="020B0604020202020204" pitchFamily="34" charset="0"/>
                <a:cs typeface="Arial" panose="020B0604020202020204" pitchFamily="34" charset="0"/>
              </a:rPr>
              <a:t>(di </a:t>
            </a:r>
            <a:r>
              <a:rPr lang="it-IT" sz="1400" b="1" dirty="0">
                <a:latin typeface="Arial" panose="020B0604020202020204" pitchFamily="34" charset="0"/>
                <a:cs typeface="Arial" panose="020B0604020202020204" pitchFamily="34" charset="0"/>
              </a:rPr>
              <a:t>cui all’art. 11, commi  3 e seguenti del decreto legislativo 21 novembre 2007, n. </a:t>
            </a:r>
            <a:r>
              <a:rPr lang="it-IT" sz="1400" b="1" dirty="0" smtClean="0">
                <a:latin typeface="Arial" panose="020B0604020202020204" pitchFamily="34" charset="0"/>
                <a:cs typeface="Arial" panose="020B0604020202020204" pitchFamily="34" charset="0"/>
              </a:rPr>
              <a:t>231) </a:t>
            </a:r>
            <a:r>
              <a:rPr lang="it-IT" sz="1400" b="1" dirty="0">
                <a:latin typeface="Arial" panose="020B0604020202020204" pitchFamily="34" charset="0"/>
                <a:cs typeface="Arial" panose="020B0604020202020204" pitchFamily="34" charset="0"/>
              </a:rPr>
              <a:t>dei </a:t>
            </a:r>
            <a:r>
              <a:rPr lang="it-IT" sz="1400" b="1" u="sng" dirty="0" smtClean="0">
                <a:latin typeface="Arial" panose="020B0604020202020204" pitchFamily="34" charset="0"/>
                <a:cs typeface="Arial" panose="020B0604020202020204" pitchFamily="34" charset="0"/>
              </a:rPr>
              <a:t>professionist</a:t>
            </a:r>
            <a:r>
              <a:rPr lang="it-IT" sz="1400" b="1" dirty="0" smtClean="0">
                <a:latin typeface="Arial" panose="020B0604020202020204" pitchFamily="34" charset="0"/>
                <a:cs typeface="Arial" panose="020B0604020202020204" pitchFamily="34" charset="0"/>
              </a:rPr>
              <a:t>i (art. 12), </a:t>
            </a:r>
            <a:r>
              <a:rPr lang="it-IT" sz="1400" b="1" dirty="0">
                <a:latin typeface="Arial" panose="020B0604020202020204" pitchFamily="34" charset="0"/>
                <a:cs typeface="Arial" panose="020B0604020202020204" pitchFamily="34" charset="0"/>
              </a:rPr>
              <a:t>dei </a:t>
            </a:r>
            <a:r>
              <a:rPr lang="it-IT" sz="1400" b="1" u="sng" dirty="0">
                <a:latin typeface="Arial" panose="020B0604020202020204" pitchFamily="34" charset="0"/>
                <a:cs typeface="Arial" panose="020B0604020202020204" pitchFamily="34" charset="0"/>
              </a:rPr>
              <a:t>revisori contabili</a:t>
            </a:r>
            <a:r>
              <a:rPr lang="it-IT" sz="1400" b="1" dirty="0">
                <a:latin typeface="Arial" panose="020B0604020202020204" pitchFamily="34" charset="0"/>
                <a:cs typeface="Arial" panose="020B0604020202020204" pitchFamily="34" charset="0"/>
              </a:rPr>
              <a:t> </a:t>
            </a:r>
            <a:r>
              <a:rPr lang="it-IT" sz="1400" b="1" dirty="0" smtClean="0">
                <a:latin typeface="Arial" panose="020B0604020202020204" pitchFamily="34" charset="0"/>
                <a:cs typeface="Arial" panose="020B0604020202020204" pitchFamily="34" charset="0"/>
              </a:rPr>
              <a:t>(art. 13) e </a:t>
            </a:r>
            <a:r>
              <a:rPr lang="it-IT" sz="1400" b="1" dirty="0">
                <a:latin typeface="Arial" panose="020B0604020202020204" pitchFamily="34" charset="0"/>
                <a:cs typeface="Arial" panose="020B0604020202020204" pitchFamily="34" charset="0"/>
              </a:rPr>
              <a:t>degli </a:t>
            </a:r>
            <a:r>
              <a:rPr lang="it-IT" sz="1400" b="1" u="sng" dirty="0" smtClean="0">
                <a:latin typeface="Arial" panose="020B0604020202020204" pitchFamily="34" charset="0"/>
                <a:cs typeface="Arial" panose="020B0604020202020204" pitchFamily="34" charset="0"/>
              </a:rPr>
              <a:t>altri soggett</a:t>
            </a:r>
            <a:r>
              <a:rPr lang="it-IT" sz="1400" b="1" dirty="0" smtClean="0">
                <a:latin typeface="Arial" panose="020B0604020202020204" pitchFamily="34" charset="0"/>
                <a:cs typeface="Arial" panose="020B0604020202020204" pitchFamily="34" charset="0"/>
              </a:rPr>
              <a:t>i (art. 14) </a:t>
            </a:r>
            <a:r>
              <a:rPr lang="it-IT" sz="1400" b="1" dirty="0">
                <a:latin typeface="Arial" panose="020B0604020202020204" pitchFamily="34" charset="0"/>
                <a:cs typeface="Arial" panose="020B0604020202020204" pitchFamily="34" charset="0"/>
              </a:rPr>
              <a:t>sono effettuate utilizzando i </a:t>
            </a:r>
            <a:r>
              <a:rPr lang="it-IT" sz="1400" b="1" u="sng" dirty="0">
                <a:latin typeface="Arial" panose="020B0604020202020204" pitchFamily="34" charset="0"/>
                <a:cs typeface="Arial" panose="020B0604020202020204" pitchFamily="34" charset="0"/>
              </a:rPr>
              <a:t>poteri di cui all’art. 32, comma 1, n. 8 bis del decreto del Presidente della Repubblica 29 settembre 1973, n. 600</a:t>
            </a:r>
            <a:r>
              <a:rPr lang="it-IT" sz="1400" dirty="0">
                <a:latin typeface="Arial" panose="020B0604020202020204" pitchFamily="34" charset="0"/>
                <a:cs typeface="Arial" panose="020B0604020202020204" pitchFamily="34" charset="0"/>
              </a:rPr>
              <a:t>. </a:t>
            </a:r>
          </a:p>
          <a:p>
            <a:pPr marL="0" indent="0">
              <a:buNone/>
            </a:pPr>
            <a:r>
              <a:rPr lang="it-IT" sz="1200" dirty="0">
                <a:latin typeface="Arial" panose="020B0604020202020204" pitchFamily="34" charset="0"/>
                <a:cs typeface="Arial" panose="020B0604020202020204" pitchFamily="34" charset="0"/>
              </a:rPr>
              <a:t> </a:t>
            </a:r>
            <a:r>
              <a:rPr lang="it-IT" sz="1200" b="1" dirty="0" smtClean="0">
                <a:latin typeface="Arial" panose="020B0604020202020204" pitchFamily="34" charset="0"/>
                <a:cs typeface="Arial" panose="020B0604020202020204" pitchFamily="34" charset="0"/>
              </a:rPr>
              <a:t>Art</a:t>
            </a:r>
            <a:r>
              <a:rPr lang="it-IT" sz="1200" b="1" dirty="0">
                <a:latin typeface="Arial" panose="020B0604020202020204" pitchFamily="34" charset="0"/>
                <a:cs typeface="Arial" panose="020B0604020202020204" pitchFamily="34" charset="0"/>
              </a:rPr>
              <a:t>. 32 comma 1 e 8 bis </a:t>
            </a:r>
            <a:endParaRPr lang="it-IT" sz="1200" dirty="0">
              <a:latin typeface="Arial" panose="020B0604020202020204" pitchFamily="34" charset="0"/>
              <a:cs typeface="Arial" panose="020B0604020202020204" pitchFamily="34" charset="0"/>
            </a:endParaRPr>
          </a:p>
          <a:p>
            <a:pPr marL="0" indent="0">
              <a:buNone/>
            </a:pPr>
            <a:r>
              <a:rPr lang="it-IT" sz="1200" i="1" dirty="0">
                <a:latin typeface="Arial" panose="020B0604020202020204" pitchFamily="34" charset="0"/>
                <a:cs typeface="Arial" panose="020B0604020202020204" pitchFamily="34" charset="0"/>
              </a:rPr>
              <a:t>Poteri degli uffici </a:t>
            </a:r>
            <a:endParaRPr lang="it-IT" sz="1200" dirty="0">
              <a:latin typeface="Arial" panose="020B0604020202020204" pitchFamily="34" charset="0"/>
              <a:cs typeface="Arial" panose="020B0604020202020204" pitchFamily="34" charset="0"/>
            </a:endParaRPr>
          </a:p>
          <a:p>
            <a:pPr marL="0" indent="0">
              <a:buNone/>
            </a:pPr>
            <a:r>
              <a:rPr lang="it-IT" sz="1200" dirty="0">
                <a:latin typeface="Arial" panose="020B0604020202020204" pitchFamily="34" charset="0"/>
                <a:cs typeface="Arial" panose="020B0604020202020204" pitchFamily="34" charset="0"/>
              </a:rPr>
              <a:t> </a:t>
            </a:r>
            <a:r>
              <a:rPr lang="it-IT" sz="1200" dirty="0" smtClean="0">
                <a:latin typeface="Arial" panose="020B0604020202020204" pitchFamily="34" charset="0"/>
                <a:cs typeface="Arial" panose="020B0604020202020204" pitchFamily="34" charset="0"/>
              </a:rPr>
              <a:t>Per </a:t>
            </a:r>
            <a:r>
              <a:rPr lang="it-IT" sz="1200" dirty="0">
                <a:latin typeface="Arial" panose="020B0604020202020204" pitchFamily="34" charset="0"/>
                <a:cs typeface="Arial" panose="020B0604020202020204" pitchFamily="34" charset="0"/>
              </a:rPr>
              <a:t>l'adempimento dei loro compiti gli uffici delle imposte possono:</a:t>
            </a:r>
          </a:p>
          <a:p>
            <a:pPr marL="0" indent="0">
              <a:buNone/>
            </a:pPr>
            <a:r>
              <a:rPr lang="it-IT" sz="1200" dirty="0">
                <a:latin typeface="Arial" panose="020B0604020202020204" pitchFamily="34" charset="0"/>
                <a:cs typeface="Arial" panose="020B0604020202020204" pitchFamily="34" charset="0"/>
              </a:rPr>
              <a:t> </a:t>
            </a:r>
            <a:r>
              <a:rPr lang="it-IT" sz="1200" dirty="0" smtClean="0">
                <a:latin typeface="Arial" panose="020B0604020202020204" pitchFamily="34" charset="0"/>
                <a:cs typeface="Arial" panose="020B0604020202020204" pitchFamily="34" charset="0"/>
              </a:rPr>
              <a:t>1</a:t>
            </a:r>
            <a:r>
              <a:rPr lang="it-IT" sz="1200" dirty="0">
                <a:latin typeface="Arial" panose="020B0604020202020204" pitchFamily="34" charset="0"/>
                <a:cs typeface="Arial" panose="020B0604020202020204" pitchFamily="34" charset="0"/>
              </a:rPr>
              <a:t>) procedere all'esecuzione di  accessi,  ispezioni  e  verifiche  </a:t>
            </a:r>
            <a:r>
              <a:rPr lang="it-IT" sz="1200" dirty="0" smtClean="0">
                <a:latin typeface="Arial" panose="020B0604020202020204" pitchFamily="34" charset="0"/>
                <a:cs typeface="Arial" panose="020B0604020202020204" pitchFamily="34" charset="0"/>
              </a:rPr>
              <a:t>a norma </a:t>
            </a:r>
            <a:r>
              <a:rPr lang="it-IT" sz="1200" dirty="0">
                <a:latin typeface="Arial" panose="020B0604020202020204" pitchFamily="34" charset="0"/>
                <a:cs typeface="Arial" panose="020B0604020202020204" pitchFamily="34" charset="0"/>
              </a:rPr>
              <a:t>del successivo art. 33;</a:t>
            </a:r>
          </a:p>
          <a:p>
            <a:pPr marL="0" indent="0">
              <a:buNone/>
            </a:pPr>
            <a:r>
              <a:rPr lang="it-IT" sz="1200" dirty="0" smtClean="0">
                <a:latin typeface="Arial" panose="020B0604020202020204" pitchFamily="34" charset="0"/>
                <a:cs typeface="Arial" panose="020B0604020202020204" pitchFamily="34" charset="0"/>
              </a:rPr>
              <a:t>8-bis</a:t>
            </a:r>
            <a:r>
              <a:rPr lang="it-IT" sz="1200" dirty="0">
                <a:latin typeface="Arial" panose="020B0604020202020204" pitchFamily="34" charset="0"/>
                <a:cs typeface="Arial" panose="020B0604020202020204" pitchFamily="34" charset="0"/>
              </a:rPr>
              <a:t>) invitare ogni altro soggetto ad esibire o trasmettere,  </a:t>
            </a:r>
            <a:r>
              <a:rPr lang="it-IT" sz="1200" dirty="0" smtClean="0">
                <a:latin typeface="Arial" panose="020B0604020202020204" pitchFamily="34" charset="0"/>
                <a:cs typeface="Arial" panose="020B0604020202020204" pitchFamily="34" charset="0"/>
              </a:rPr>
              <a:t>anche in </a:t>
            </a:r>
            <a:r>
              <a:rPr lang="it-IT" sz="1200" dirty="0">
                <a:latin typeface="Arial" panose="020B0604020202020204" pitchFamily="34" charset="0"/>
                <a:cs typeface="Arial" panose="020B0604020202020204" pitchFamily="34" charset="0"/>
              </a:rPr>
              <a:t>copia fotostatica, atti o documenti  fiscalmente  rilevanti  </a:t>
            </a:r>
            <a:r>
              <a:rPr lang="it-IT" sz="1200" dirty="0" smtClean="0">
                <a:latin typeface="Arial" panose="020B0604020202020204" pitchFamily="34" charset="0"/>
                <a:cs typeface="Arial" panose="020B0604020202020204" pitchFamily="34" charset="0"/>
              </a:rPr>
              <a:t>concernenti specifici  </a:t>
            </a:r>
            <a:r>
              <a:rPr lang="it-IT" sz="1200" dirty="0">
                <a:latin typeface="Arial" panose="020B0604020202020204" pitchFamily="34" charset="0"/>
                <a:cs typeface="Arial" panose="020B0604020202020204" pitchFamily="34" charset="0"/>
              </a:rPr>
              <a:t>rapporti  intrattenuti  con  il  contribuente  e  a  fornire   i</a:t>
            </a:r>
          </a:p>
          <a:p>
            <a:pPr marL="0" indent="0">
              <a:buNone/>
            </a:pPr>
            <a:r>
              <a:rPr lang="it-IT" sz="1200" dirty="0">
                <a:latin typeface="Arial" panose="020B0604020202020204" pitchFamily="34" charset="0"/>
                <a:cs typeface="Arial" panose="020B0604020202020204" pitchFamily="34" charset="0"/>
              </a:rPr>
              <a:t>chiarimenti relativi;</a:t>
            </a:r>
          </a:p>
          <a:p>
            <a:endParaRPr lang="it-IT" sz="1400" dirty="0">
              <a:latin typeface="Arial" panose="020B0604020202020204" pitchFamily="34" charset="0"/>
              <a:cs typeface="Arial" panose="020B0604020202020204" pitchFamily="34" charset="0"/>
            </a:endParaRPr>
          </a:p>
        </p:txBody>
      </p:sp>
      <p:sp>
        <p:nvSpPr>
          <p:cNvPr id="5" name="Segnaposto numero diapositiva 4"/>
          <p:cNvSpPr>
            <a:spLocks noGrp="1"/>
          </p:cNvSpPr>
          <p:nvPr>
            <p:ph type="sldNum" sz="quarter" idx="12"/>
          </p:nvPr>
        </p:nvSpPr>
        <p:spPr/>
        <p:txBody>
          <a:bodyPr/>
          <a:lstStyle/>
          <a:p>
            <a:fld id="{55247A29-39A4-44D8-A383-03299F341089}" type="slidenum">
              <a:rPr lang="it-IT" smtClean="0"/>
              <a:t>17</a:t>
            </a:fld>
            <a:endParaRPr lang="it-IT"/>
          </a:p>
        </p:txBody>
      </p:sp>
      <p:pic>
        <p:nvPicPr>
          <p:cNvPr id="6" name="Immagin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7680"/>
            <a:ext cx="1912173" cy="413703"/>
          </a:xfrm>
          <a:prstGeom prst="rect">
            <a:avLst/>
          </a:prstGeom>
          <a:noFill/>
          <a:ln>
            <a:noFill/>
          </a:ln>
        </p:spPr>
      </p:pic>
      <p:pic>
        <p:nvPicPr>
          <p:cNvPr id="7" name="Immagine 6"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6979567" y="541061"/>
            <a:ext cx="447262" cy="576064"/>
          </a:xfrm>
          <a:prstGeom prst="rect">
            <a:avLst/>
          </a:prstGeom>
          <a:noFill/>
          <a:ln>
            <a:noFill/>
          </a:ln>
        </p:spPr>
      </p:pic>
    </p:spTree>
    <p:extLst>
      <p:ext uri="{BB962C8B-B14F-4D97-AF65-F5344CB8AC3E}">
        <p14:creationId xmlns:p14="http://schemas.microsoft.com/office/powerpoint/2010/main" val="1988658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     FORMATO E CONTENUTO DELLE RICHIESTE</a:t>
            </a:r>
            <a:endParaRPr lang="it-IT" sz="2000" dirty="0"/>
          </a:p>
        </p:txBody>
      </p:sp>
      <p:sp>
        <p:nvSpPr>
          <p:cNvPr id="3" name="Segnaposto contenuto 2"/>
          <p:cNvSpPr>
            <a:spLocks noGrp="1"/>
          </p:cNvSpPr>
          <p:nvPr>
            <p:ph idx="1"/>
          </p:nvPr>
        </p:nvSpPr>
        <p:spPr/>
        <p:txBody>
          <a:bodyPr/>
          <a:lstStyle/>
          <a:p>
            <a:pPr marL="0" indent="0" algn="just">
              <a:buNone/>
            </a:pPr>
            <a:r>
              <a:rPr lang="it-IT" b="1" dirty="0" smtClean="0"/>
              <a:t>Le </a:t>
            </a:r>
            <a:r>
              <a:rPr lang="it-IT" b="1" dirty="0"/>
              <a:t>richieste  nei confronti dei soggetti indicati nell’art.11, commi 1 e 2 del decreto legislativo 21 novembre 2007, n. 231 sono effettuate formate secondo lo schema XML dell’agenzia delle entrate e firmate digitalmente dal responsabile dell’ufficio o dal Comandante dei Reparti speciali della G di F. </a:t>
            </a: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18</a:t>
            </a:fld>
            <a:endParaRPr lang="it-IT"/>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7680"/>
            <a:ext cx="1912173" cy="413703"/>
          </a:xfrm>
          <a:prstGeom prst="rect">
            <a:avLst/>
          </a:prstGeom>
          <a:noFill/>
          <a:ln>
            <a:noFill/>
          </a:ln>
        </p:spPr>
      </p:pic>
      <p:pic>
        <p:nvPicPr>
          <p:cNvPr id="6" name="Immagine 5"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6979567" y="541061"/>
            <a:ext cx="447262" cy="576064"/>
          </a:xfrm>
          <a:prstGeom prst="rect">
            <a:avLst/>
          </a:prstGeom>
          <a:noFill/>
          <a:ln>
            <a:noFill/>
          </a:ln>
        </p:spPr>
      </p:pic>
    </p:spTree>
    <p:extLst>
      <p:ext uri="{BB962C8B-B14F-4D97-AF65-F5344CB8AC3E}">
        <p14:creationId xmlns:p14="http://schemas.microsoft.com/office/powerpoint/2010/main" val="35129300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latin typeface="Arial" panose="020B0604020202020204" pitchFamily="34" charset="0"/>
                <a:cs typeface="Arial" panose="020B0604020202020204" pitchFamily="34" charset="0"/>
              </a:rPr>
              <a:t> COMUNICAZIONE DELLA  PEC </a:t>
            </a:r>
            <a:endParaRPr lang="it-IT" sz="20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lnSpcReduction="10000"/>
          </a:bodyPr>
          <a:lstStyle/>
          <a:p>
            <a:pPr marL="0" indent="0">
              <a:buNone/>
            </a:pPr>
            <a:r>
              <a:rPr lang="it-IT" b="1" dirty="0"/>
              <a:t>Entro il </a:t>
            </a:r>
            <a:r>
              <a:rPr lang="it-IT" b="1" dirty="0" smtClean="0"/>
              <a:t>31.10.2014</a:t>
            </a:r>
            <a:endParaRPr lang="it-IT" dirty="0"/>
          </a:p>
          <a:p>
            <a:pPr marL="0" indent="0" algn="just">
              <a:buNone/>
            </a:pPr>
            <a:r>
              <a:rPr lang="it-IT" b="1" dirty="0"/>
              <a:t>I soggetti di cui agli art. 11,12,13 e 14 del decreto legislativo 21 novembre 2007, n. 231 comunicano all’Agenzia delle Entrate, per l’inserimento delle caselle di posta elettronica certificata nel registro degli indirizzi elettronici di cui al punto 7 del provvedimento del 22 dicembre 2005 , il proprio indirizzo di PEC, utilizzando il servizio </a:t>
            </a:r>
            <a:r>
              <a:rPr lang="it-IT" b="1" dirty="0" err="1"/>
              <a:t>Entratel</a:t>
            </a:r>
            <a:r>
              <a:rPr lang="it-IT" b="1" dirty="0"/>
              <a:t> o Fisco on line.</a:t>
            </a: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19</a:t>
            </a:fld>
            <a:endParaRPr lang="it-IT"/>
          </a:p>
        </p:txBody>
      </p:sp>
      <p:pic>
        <p:nvPicPr>
          <p:cNvPr id="5" name="Immagin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670552"/>
            <a:ext cx="1912173" cy="413703"/>
          </a:xfrm>
          <a:prstGeom prst="rect">
            <a:avLst/>
          </a:prstGeom>
          <a:noFill/>
          <a:ln>
            <a:noFill/>
          </a:ln>
        </p:spPr>
      </p:pic>
      <p:pic>
        <p:nvPicPr>
          <p:cNvPr id="6" name="Immagine 5"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6979567" y="541061"/>
            <a:ext cx="447262" cy="576064"/>
          </a:xfrm>
          <a:prstGeom prst="rect">
            <a:avLst/>
          </a:prstGeom>
          <a:noFill/>
          <a:ln>
            <a:noFill/>
          </a:ln>
        </p:spPr>
      </p:pic>
    </p:spTree>
    <p:extLst>
      <p:ext uri="{BB962C8B-B14F-4D97-AF65-F5344CB8AC3E}">
        <p14:creationId xmlns:p14="http://schemas.microsoft.com/office/powerpoint/2010/main" val="3269474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548681"/>
            <a:ext cx="7772400" cy="792087"/>
          </a:xfrm>
        </p:spPr>
        <p:txBody>
          <a:bodyPr/>
          <a:lstStyle/>
          <a:p>
            <a:r>
              <a:rPr lang="it-IT" sz="4000" dirty="0" smtClean="0"/>
              <a:t>MONITORAGGIO FISCALE</a:t>
            </a:r>
            <a:r>
              <a:rPr lang="it-IT" dirty="0" smtClean="0"/>
              <a:t> </a:t>
            </a:r>
            <a:endParaRPr lang="it-IT" dirty="0"/>
          </a:p>
        </p:txBody>
      </p:sp>
      <p:sp>
        <p:nvSpPr>
          <p:cNvPr id="3" name="Sottotitolo 2"/>
          <p:cNvSpPr>
            <a:spLocks noGrp="1"/>
          </p:cNvSpPr>
          <p:nvPr>
            <p:ph type="subTitle" idx="1"/>
          </p:nvPr>
        </p:nvSpPr>
        <p:spPr>
          <a:xfrm>
            <a:off x="1115616" y="1412776"/>
            <a:ext cx="7056784" cy="4968552"/>
          </a:xfrm>
        </p:spPr>
        <p:txBody>
          <a:bodyPr>
            <a:noAutofit/>
          </a:bodyPr>
          <a:lstStyle/>
          <a:p>
            <a:pPr algn="just"/>
            <a:r>
              <a:rPr lang="it-IT" sz="2000" b="1" dirty="0" smtClean="0">
                <a:solidFill>
                  <a:schemeClr val="tx1"/>
                </a:solidFill>
              </a:rPr>
              <a:t>HA PER OGGETTO:</a:t>
            </a:r>
          </a:p>
          <a:p>
            <a:pPr marL="266700" indent="-266700" algn="just">
              <a:buFont typeface="Wingdings" panose="05000000000000000000" pitchFamily="2" charset="2"/>
              <a:buChar char="Ø"/>
            </a:pPr>
            <a:r>
              <a:rPr lang="it-IT" sz="2000" b="1" dirty="0" smtClean="0">
                <a:solidFill>
                  <a:schemeClr val="tx1"/>
                </a:solidFill>
              </a:rPr>
              <a:t>Pagamenti a soggetti esteri</a:t>
            </a:r>
            <a:r>
              <a:rPr lang="it-IT" sz="2400" dirty="0" smtClean="0">
                <a:solidFill>
                  <a:schemeClr val="tx1"/>
                </a:solidFill>
              </a:rPr>
              <a:t> </a:t>
            </a:r>
          </a:p>
          <a:p>
            <a:pPr marL="452438" indent="-179388" algn="just">
              <a:spcBef>
                <a:spcPts val="0"/>
              </a:spcBef>
              <a:spcAft>
                <a:spcPts val="600"/>
              </a:spcAft>
            </a:pPr>
            <a:r>
              <a:rPr lang="it-IT" sz="1400" dirty="0">
                <a:solidFill>
                  <a:schemeClr val="tx1"/>
                </a:solidFill>
              </a:rPr>
              <a:t>–  sistema di monitoraggio disciplinato dal </a:t>
            </a:r>
            <a:r>
              <a:rPr lang="it-IT" sz="1400" b="1" dirty="0">
                <a:solidFill>
                  <a:schemeClr val="tx1"/>
                </a:solidFill>
              </a:rPr>
              <a:t>D.L. 28 giugno 1990, n. 167</a:t>
            </a:r>
            <a:r>
              <a:rPr lang="it-IT" sz="1400" dirty="0">
                <a:solidFill>
                  <a:schemeClr val="tx1"/>
                </a:solidFill>
              </a:rPr>
              <a:t>, modificato in base all’</a:t>
            </a:r>
            <a:r>
              <a:rPr lang="it-IT" sz="1400" b="1" dirty="0">
                <a:solidFill>
                  <a:schemeClr val="tx1"/>
                </a:solidFill>
              </a:rPr>
              <a:t>art. 9 </a:t>
            </a:r>
            <a:r>
              <a:rPr lang="it-IT" sz="1400" b="1" dirty="0" smtClean="0">
                <a:solidFill>
                  <a:schemeClr val="tx1"/>
                </a:solidFill>
              </a:rPr>
              <a:t>della Legge </a:t>
            </a:r>
            <a:r>
              <a:rPr lang="it-IT" sz="1400" b="1" dirty="0">
                <a:solidFill>
                  <a:schemeClr val="tx1"/>
                </a:solidFill>
              </a:rPr>
              <a:t>6 agosto 2013, n. 97</a:t>
            </a:r>
            <a:r>
              <a:rPr lang="it-IT" sz="1400" dirty="0" smtClean="0">
                <a:solidFill>
                  <a:schemeClr val="tx1"/>
                </a:solidFill>
              </a:rPr>
              <a:t>;</a:t>
            </a:r>
          </a:p>
          <a:p>
            <a:pPr marL="444500" indent="-177800" algn="just">
              <a:spcBef>
                <a:spcPts val="0"/>
              </a:spcBef>
              <a:spcAft>
                <a:spcPts val="600"/>
              </a:spcAft>
            </a:pPr>
            <a:r>
              <a:rPr lang="it-IT" sz="1400" dirty="0" smtClean="0">
                <a:solidFill>
                  <a:schemeClr val="tx1"/>
                </a:solidFill>
              </a:rPr>
              <a:t>–  sono oggetto di rilevamento gli importi </a:t>
            </a:r>
            <a:r>
              <a:rPr lang="it-IT" sz="1400" b="1" dirty="0" smtClean="0">
                <a:solidFill>
                  <a:schemeClr val="tx1"/>
                </a:solidFill>
              </a:rPr>
              <a:t>pari o superiori ai 15.000 euro</a:t>
            </a:r>
            <a:r>
              <a:rPr lang="it-IT" sz="1400" dirty="0" smtClean="0">
                <a:solidFill>
                  <a:schemeClr val="tx1"/>
                </a:solidFill>
              </a:rPr>
              <a:t>, ad opera di ciascun operatore sottoposto ad obblighi </a:t>
            </a:r>
            <a:r>
              <a:rPr lang="it-IT" sz="1400" dirty="0" err="1" smtClean="0">
                <a:solidFill>
                  <a:schemeClr val="tx1"/>
                </a:solidFill>
              </a:rPr>
              <a:t>anti-riciaclaggio</a:t>
            </a:r>
            <a:r>
              <a:rPr lang="it-IT" sz="1400" dirty="0" smtClean="0">
                <a:solidFill>
                  <a:schemeClr val="tx1"/>
                </a:solidFill>
              </a:rPr>
              <a:t> (intermediari finanziari, professionisti, revisori contabili, altri soggetti ed imprese);</a:t>
            </a:r>
          </a:p>
          <a:p>
            <a:pPr marL="444500" indent="-177800" algn="just">
              <a:spcBef>
                <a:spcPts val="0"/>
              </a:spcBef>
              <a:spcAft>
                <a:spcPts val="600"/>
              </a:spcAft>
            </a:pPr>
            <a:r>
              <a:rPr lang="it-IT" sz="1400" dirty="0" smtClean="0">
                <a:solidFill>
                  <a:schemeClr val="tx1"/>
                </a:solidFill>
              </a:rPr>
              <a:t>–  gli intermediari  finanziari sono tenuti a trasmettere i dati delle operazioni di trasferimento e delle movimentazioni, anche con modalità telematiche, all’</a:t>
            </a:r>
            <a:r>
              <a:rPr lang="it-IT" sz="1400" b="1" dirty="0" smtClean="0">
                <a:solidFill>
                  <a:schemeClr val="tx1"/>
                </a:solidFill>
              </a:rPr>
              <a:t>Agenzia delle Entrate</a:t>
            </a:r>
            <a:r>
              <a:rPr lang="it-IT" sz="1400" dirty="0" smtClean="0">
                <a:solidFill>
                  <a:schemeClr val="tx1"/>
                </a:solidFill>
              </a:rPr>
              <a:t> ed alla Guardia di Finanza.</a:t>
            </a:r>
          </a:p>
          <a:p>
            <a:pPr marL="266700" indent="-266700" algn="just">
              <a:buFont typeface="Wingdings" panose="05000000000000000000" pitchFamily="2" charset="2"/>
              <a:buChar char="Ø"/>
            </a:pPr>
            <a:r>
              <a:rPr lang="it-IT" sz="2000" b="1" dirty="0" smtClean="0">
                <a:solidFill>
                  <a:schemeClr val="tx1"/>
                </a:solidFill>
              </a:rPr>
              <a:t>Movimenti transfrontalieri di denaro ed altri mezzi di pagamento</a:t>
            </a:r>
            <a:r>
              <a:rPr lang="it-IT" sz="1800" dirty="0" smtClean="0">
                <a:solidFill>
                  <a:schemeClr val="tx1"/>
                </a:solidFill>
              </a:rPr>
              <a:t> </a:t>
            </a:r>
          </a:p>
          <a:p>
            <a:pPr marL="452438" indent="-179388" algn="just"/>
            <a:r>
              <a:rPr lang="it-IT" sz="1400" dirty="0">
                <a:solidFill>
                  <a:schemeClr val="tx1"/>
                </a:solidFill>
              </a:rPr>
              <a:t>–  </a:t>
            </a:r>
            <a:r>
              <a:rPr lang="it-IT" sz="1400" dirty="0" smtClean="0">
                <a:solidFill>
                  <a:schemeClr val="tx1"/>
                </a:solidFill>
              </a:rPr>
              <a:t>sistema </a:t>
            </a:r>
            <a:r>
              <a:rPr lang="it-IT" sz="1400" dirty="0">
                <a:solidFill>
                  <a:schemeClr val="tx1"/>
                </a:solidFill>
              </a:rPr>
              <a:t>di monitoraggio disciplinato dal </a:t>
            </a:r>
            <a:r>
              <a:rPr lang="it-IT" sz="1400" b="1" dirty="0" err="1" smtClean="0">
                <a:solidFill>
                  <a:schemeClr val="tx1"/>
                </a:solidFill>
              </a:rPr>
              <a:t>D.Lgs.</a:t>
            </a:r>
            <a:r>
              <a:rPr lang="it-IT" sz="1400" b="1" dirty="0" smtClean="0">
                <a:solidFill>
                  <a:schemeClr val="tx1"/>
                </a:solidFill>
              </a:rPr>
              <a:t> 19 novembre 2008, </a:t>
            </a:r>
            <a:r>
              <a:rPr lang="it-IT" sz="1400" b="1" dirty="0">
                <a:solidFill>
                  <a:schemeClr val="tx1"/>
                </a:solidFill>
              </a:rPr>
              <a:t>n. </a:t>
            </a:r>
            <a:r>
              <a:rPr lang="it-IT" sz="1400" b="1" dirty="0" smtClean="0">
                <a:solidFill>
                  <a:schemeClr val="tx1"/>
                </a:solidFill>
              </a:rPr>
              <a:t>195</a:t>
            </a:r>
            <a:r>
              <a:rPr lang="it-IT" sz="1400" dirty="0" smtClean="0">
                <a:solidFill>
                  <a:schemeClr val="tx1"/>
                </a:solidFill>
              </a:rPr>
              <a:t>; </a:t>
            </a:r>
          </a:p>
          <a:p>
            <a:pPr marL="452438" indent="-179388" algn="just"/>
            <a:r>
              <a:rPr lang="it-IT" sz="1400" dirty="0">
                <a:solidFill>
                  <a:schemeClr val="tx1"/>
                </a:solidFill>
              </a:rPr>
              <a:t>– </a:t>
            </a:r>
            <a:r>
              <a:rPr lang="it-IT" sz="1400" dirty="0" smtClean="0">
                <a:solidFill>
                  <a:schemeClr val="tx1"/>
                </a:solidFill>
              </a:rPr>
              <a:t>sono </a:t>
            </a:r>
            <a:r>
              <a:rPr lang="it-IT" sz="1400" dirty="0">
                <a:solidFill>
                  <a:schemeClr val="tx1"/>
                </a:solidFill>
              </a:rPr>
              <a:t>oggetto di </a:t>
            </a:r>
            <a:r>
              <a:rPr lang="it-IT" sz="1400" dirty="0" smtClean="0">
                <a:solidFill>
                  <a:schemeClr val="tx1"/>
                </a:solidFill>
              </a:rPr>
              <a:t>dichiarazione preventiva da parte di ciascun soggetto interessato, da presentare o trasmettere, anche telematicamente, all’</a:t>
            </a:r>
            <a:r>
              <a:rPr lang="it-IT" sz="1400" b="1" dirty="0" smtClean="0">
                <a:solidFill>
                  <a:schemeClr val="tx1"/>
                </a:solidFill>
              </a:rPr>
              <a:t>Agenzia delle Dogane</a:t>
            </a:r>
            <a:r>
              <a:rPr lang="it-IT" sz="1400" dirty="0" smtClean="0">
                <a:solidFill>
                  <a:schemeClr val="tx1"/>
                </a:solidFill>
              </a:rPr>
              <a:t>, per importi singoli o frazionati </a:t>
            </a:r>
            <a:r>
              <a:rPr lang="it-IT" sz="1400" b="1" dirty="0" smtClean="0">
                <a:solidFill>
                  <a:schemeClr val="tx1"/>
                </a:solidFill>
              </a:rPr>
              <a:t>pari o superiori a 10.000 euro</a:t>
            </a:r>
            <a:r>
              <a:rPr lang="it-IT" sz="1400" dirty="0" smtClean="0">
                <a:solidFill>
                  <a:schemeClr val="tx1"/>
                </a:solidFill>
              </a:rPr>
              <a:t>;</a:t>
            </a:r>
            <a:endParaRPr lang="it-IT" sz="1400" dirty="0">
              <a:solidFill>
                <a:schemeClr val="tx1"/>
              </a:solidFill>
            </a:endParaRPr>
          </a:p>
          <a:p>
            <a:pPr marL="444500" indent="-177800" algn="just"/>
            <a:r>
              <a:rPr lang="it-IT" sz="1400" dirty="0">
                <a:solidFill>
                  <a:schemeClr val="tx1"/>
                </a:solidFill>
              </a:rPr>
              <a:t>–  </a:t>
            </a:r>
            <a:r>
              <a:rPr lang="it-IT" sz="1400" dirty="0" smtClean="0">
                <a:solidFill>
                  <a:schemeClr val="tx1"/>
                </a:solidFill>
              </a:rPr>
              <a:t> Il </a:t>
            </a:r>
            <a:r>
              <a:rPr lang="it-IT" sz="1400" dirty="0">
                <a:solidFill>
                  <a:schemeClr val="tx1"/>
                </a:solidFill>
              </a:rPr>
              <a:t>dichiarante deve recare al seguito copia della dichiarazione e il numero di registrazione attribuito dal sistema telematico </a:t>
            </a:r>
            <a:r>
              <a:rPr lang="it-IT" sz="1400" dirty="0" smtClean="0">
                <a:solidFill>
                  <a:schemeClr val="tx1"/>
                </a:solidFill>
              </a:rPr>
              <a:t>doganale.</a:t>
            </a:r>
            <a:endParaRPr lang="it-IT" sz="2400" dirty="0">
              <a:solidFill>
                <a:schemeClr val="tx1"/>
              </a:solidFill>
            </a:endParaRPr>
          </a:p>
          <a:p>
            <a:pPr algn="just"/>
            <a:endParaRPr lang="it-IT" sz="2400" dirty="0"/>
          </a:p>
        </p:txBody>
      </p:sp>
      <p:sp>
        <p:nvSpPr>
          <p:cNvPr id="5" name="Segnaposto numero diapositiva 4"/>
          <p:cNvSpPr>
            <a:spLocks noGrp="1"/>
          </p:cNvSpPr>
          <p:nvPr>
            <p:ph type="sldNum" sz="quarter" idx="12"/>
          </p:nvPr>
        </p:nvSpPr>
        <p:spPr/>
        <p:txBody>
          <a:bodyPr/>
          <a:lstStyle/>
          <a:p>
            <a:fld id="{55247A29-39A4-44D8-A383-03299F341089}" type="slidenum">
              <a:rPr lang="it-IT" smtClean="0">
                <a:solidFill>
                  <a:prstClr val="black">
                    <a:tint val="75000"/>
                  </a:prstClr>
                </a:solidFill>
              </a:rPr>
              <a:pPr/>
              <a:t>2</a:t>
            </a:fld>
            <a:endParaRPr lang="it-IT">
              <a:solidFill>
                <a:prstClr val="black">
                  <a:tint val="75000"/>
                </a:prstClr>
              </a:solidFill>
            </a:endParaRPr>
          </a:p>
        </p:txBody>
      </p:sp>
    </p:spTree>
    <p:extLst>
      <p:ext uri="{BB962C8B-B14F-4D97-AF65-F5344CB8AC3E}">
        <p14:creationId xmlns:p14="http://schemas.microsoft.com/office/powerpoint/2010/main" val="1857663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               FORMATO E CONTENUTO DELLE RISPOSTE </a:t>
            </a:r>
            <a:endParaRPr lang="it-IT" sz="2000" dirty="0"/>
          </a:p>
        </p:txBody>
      </p:sp>
      <p:sp>
        <p:nvSpPr>
          <p:cNvPr id="3" name="Segnaposto contenuto 2"/>
          <p:cNvSpPr>
            <a:spLocks noGrp="1"/>
          </p:cNvSpPr>
          <p:nvPr>
            <p:ph sz="half" idx="1"/>
          </p:nvPr>
        </p:nvSpPr>
        <p:spPr/>
        <p:txBody>
          <a:bodyPr>
            <a:normAutofit fontScale="55000" lnSpcReduction="20000"/>
          </a:bodyPr>
          <a:lstStyle/>
          <a:p>
            <a:pPr marL="0" indent="0">
              <a:buNone/>
            </a:pPr>
            <a:r>
              <a:rPr lang="it-IT" sz="2900" dirty="0" smtClean="0">
                <a:latin typeface="Arial" panose="020B0604020202020204" pitchFamily="34" charset="0"/>
                <a:cs typeface="Arial" panose="020B0604020202020204" pitchFamily="34" charset="0"/>
              </a:rPr>
              <a:t>LE RISPOSTE DA PARTE DEGLI </a:t>
            </a:r>
            <a:r>
              <a:rPr lang="it-IT" sz="2900" b="1" u="sng" dirty="0" smtClean="0">
                <a:latin typeface="Arial" panose="020B0604020202020204" pitchFamily="34" charset="0"/>
                <a:cs typeface="Arial" panose="020B0604020202020204" pitchFamily="34" charset="0"/>
              </a:rPr>
              <a:t>INTERMEDIATRI FINANZIARI</a:t>
            </a:r>
            <a:r>
              <a:rPr lang="it-IT" sz="2900" b="1" dirty="0" smtClean="0">
                <a:latin typeface="Arial" panose="020B0604020202020204" pitchFamily="34" charset="0"/>
                <a:cs typeface="Arial" panose="020B0604020202020204" pitchFamily="34" charset="0"/>
              </a:rPr>
              <a:t> </a:t>
            </a:r>
            <a:r>
              <a:rPr lang="it-IT" sz="2900" dirty="0" smtClean="0">
                <a:latin typeface="Arial" panose="020B0604020202020204" pitchFamily="34" charset="0"/>
                <a:cs typeface="Arial" panose="020B0604020202020204" pitchFamily="34" charset="0"/>
              </a:rPr>
              <a:t>DI CUI ALL’ART. 1, COMMI 1 E 2 DEL DECRETO LEGISLATIVO 21 NOVEMBRE 2007, N. 231 FORMATE SULLA BASE DELLO SCHEMA XML, SONO FIRMATE DIGITALMENTE DAL RESPONSABILE DELLA SEDE O DELL’UFFICIO DESTINATARI DELLE RICHIESTE  O DA ALTRA PERSONA DA QUESTI DELEGATA.</a:t>
            </a:r>
          </a:p>
          <a:p>
            <a:pPr marL="0" indent="0">
              <a:buNone/>
            </a:pPr>
            <a:r>
              <a:rPr lang="it-IT" sz="2900" dirty="0" smtClean="0">
                <a:latin typeface="Arial" panose="020B0604020202020204" pitchFamily="34" charset="0"/>
                <a:cs typeface="Arial" panose="020B0604020202020204" pitchFamily="34" charset="0"/>
              </a:rPr>
              <a:t> </a:t>
            </a:r>
          </a:p>
          <a:p>
            <a:pPr marL="0" indent="0">
              <a:buNone/>
            </a:pPr>
            <a:r>
              <a:rPr lang="it-IT" sz="2900" dirty="0" smtClean="0">
                <a:latin typeface="Arial" panose="020B0604020202020204" pitchFamily="34" charset="0"/>
                <a:cs typeface="Arial" panose="020B0604020202020204" pitchFamily="34" charset="0"/>
              </a:rPr>
              <a:t>LE RISPOSTE POSSONO CONTENERE DOCUMENTI ALLEGATI IN FORMATO DIGITALE NON MODIFICABILI CON FORMATO .PDF,.JPG,.GIF,.TIFF. </a:t>
            </a:r>
          </a:p>
          <a:p>
            <a:pPr marL="0" indent="0">
              <a:buNone/>
            </a:pPr>
            <a:r>
              <a:rPr lang="it-IT" sz="2900" dirty="0" smtClean="0">
                <a:latin typeface="Arial" panose="020B0604020202020204" pitchFamily="34" charset="0"/>
                <a:cs typeface="Arial" panose="020B0604020202020204" pitchFamily="34" charset="0"/>
              </a:rPr>
              <a:t> </a:t>
            </a:r>
          </a:p>
          <a:p>
            <a:pPr marL="0" indent="0">
              <a:buNone/>
            </a:pPr>
            <a:r>
              <a:rPr lang="it-IT" sz="2900" dirty="0" smtClean="0">
                <a:latin typeface="Arial" panose="020B0604020202020204" pitchFamily="34" charset="0"/>
                <a:cs typeface="Arial" panose="020B0604020202020204" pitchFamily="34" charset="0"/>
              </a:rPr>
              <a:t>E’ CONSENTITO IL FORMATO COMPRESSO .ZIP</a:t>
            </a:r>
          </a:p>
          <a:p>
            <a:pPr marL="0" indent="0">
              <a:buNone/>
            </a:pPr>
            <a:r>
              <a:rPr lang="it-IT" sz="2900" dirty="0" smtClean="0">
                <a:latin typeface="Arial" panose="020B0604020202020204" pitchFamily="34" charset="0"/>
                <a:cs typeface="Arial" panose="020B0604020202020204" pitchFamily="34" charset="0"/>
              </a:rPr>
              <a:t> </a:t>
            </a:r>
          </a:p>
          <a:p>
            <a:pPr marL="0" indent="0">
              <a:buNone/>
            </a:pPr>
            <a:endParaRPr lang="it-IT" dirty="0"/>
          </a:p>
        </p:txBody>
      </p:sp>
      <p:sp>
        <p:nvSpPr>
          <p:cNvPr id="4" name="Segnaposto contenuto 3"/>
          <p:cNvSpPr>
            <a:spLocks noGrp="1"/>
          </p:cNvSpPr>
          <p:nvPr>
            <p:ph sz="half" idx="2"/>
          </p:nvPr>
        </p:nvSpPr>
        <p:spPr/>
        <p:txBody>
          <a:bodyPr>
            <a:normAutofit fontScale="55000" lnSpcReduction="20000"/>
          </a:bodyPr>
          <a:lstStyle/>
          <a:p>
            <a:pPr marL="0" indent="0">
              <a:buNone/>
            </a:pPr>
            <a:r>
              <a:rPr lang="it-IT" sz="2900" dirty="0" smtClean="0">
                <a:latin typeface="Arial" panose="020B0604020202020204" pitchFamily="34" charset="0"/>
                <a:cs typeface="Arial" panose="020B0604020202020204" pitchFamily="34" charset="0"/>
              </a:rPr>
              <a:t>LE RISPOSTE DA PARTE DEGLI ALTRI </a:t>
            </a:r>
            <a:r>
              <a:rPr lang="it-IT" sz="2900" b="1" u="sng" dirty="0" smtClean="0">
                <a:latin typeface="Arial" panose="020B0604020202020204" pitchFamily="34" charset="0"/>
                <a:cs typeface="Arial" panose="020B0604020202020204" pitchFamily="34" charset="0"/>
              </a:rPr>
              <a:t>SOGGETTI DIVERSI DAGLI INTERMEDIARI FINANZIARI</a:t>
            </a:r>
            <a:r>
              <a:rPr lang="it-IT" sz="2900" dirty="0" smtClean="0">
                <a:latin typeface="Arial" panose="020B0604020202020204" pitchFamily="34" charset="0"/>
                <a:cs typeface="Arial" panose="020B0604020202020204" pitchFamily="34" charset="0"/>
              </a:rPr>
              <a:t>, HANNO LA CARATTERISTICA DI UN DOCUMENTO STATICO NON MODIFICABILE E NEI SEGUENTI FORMATI  .PDF,.JPG,.GIF,.TIFF. </a:t>
            </a:r>
          </a:p>
          <a:p>
            <a:pPr marL="0" indent="0">
              <a:buNone/>
            </a:pPr>
            <a:r>
              <a:rPr lang="it-IT" sz="2900" dirty="0" smtClean="0">
                <a:latin typeface="Arial" panose="020B0604020202020204" pitchFamily="34" charset="0"/>
                <a:cs typeface="Arial" panose="020B0604020202020204" pitchFamily="34" charset="0"/>
              </a:rPr>
              <a:t> </a:t>
            </a:r>
          </a:p>
          <a:p>
            <a:pPr marL="0" indent="0">
              <a:buNone/>
            </a:pPr>
            <a:r>
              <a:rPr lang="it-IT" sz="2900" dirty="0" smtClean="0">
                <a:latin typeface="Arial" panose="020B0604020202020204" pitchFamily="34" charset="0"/>
                <a:cs typeface="Arial" panose="020B0604020202020204" pitchFamily="34" charset="0"/>
              </a:rPr>
              <a:t>E’ CONSENTITO IL FORMATO COMPRESSO .ZIP</a:t>
            </a:r>
          </a:p>
          <a:p>
            <a:pPr marL="0" indent="0">
              <a:buNone/>
            </a:pPr>
            <a:endParaRPr lang="it-IT" dirty="0"/>
          </a:p>
        </p:txBody>
      </p:sp>
      <p:sp>
        <p:nvSpPr>
          <p:cNvPr id="5" name="Segnaposto numero diapositiva 4"/>
          <p:cNvSpPr>
            <a:spLocks noGrp="1"/>
          </p:cNvSpPr>
          <p:nvPr>
            <p:ph type="sldNum" sz="quarter" idx="12"/>
          </p:nvPr>
        </p:nvSpPr>
        <p:spPr/>
        <p:txBody>
          <a:bodyPr/>
          <a:lstStyle/>
          <a:p>
            <a:fld id="{55247A29-39A4-44D8-A383-03299F341089}" type="slidenum">
              <a:rPr lang="it-IT" smtClean="0"/>
              <a:t>20</a:t>
            </a:fld>
            <a:endParaRPr lang="it-IT"/>
          </a:p>
        </p:txBody>
      </p:sp>
      <p:pic>
        <p:nvPicPr>
          <p:cNvPr id="6" name="Immagin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118" y="637679"/>
            <a:ext cx="1912173" cy="413703"/>
          </a:xfrm>
          <a:prstGeom prst="rect">
            <a:avLst/>
          </a:prstGeom>
          <a:noFill/>
          <a:ln>
            <a:noFill/>
          </a:ln>
        </p:spPr>
      </p:pic>
      <p:pic>
        <p:nvPicPr>
          <p:cNvPr id="7" name="Immagine 6"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62192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smtClean="0"/>
              <a:t>Obblighi antiriciclaggio del professionista</a:t>
            </a:r>
            <a:endParaRPr lang="it-IT" sz="2000" dirty="0"/>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
        <p:nvSpPr>
          <p:cNvPr id="7" name="CasellaDiTesto 6"/>
          <p:cNvSpPr txBox="1"/>
          <p:nvPr/>
        </p:nvSpPr>
        <p:spPr>
          <a:xfrm>
            <a:off x="539552" y="3203861"/>
            <a:ext cx="2736304" cy="1200329"/>
          </a:xfrm>
          <a:prstGeom prst="rect">
            <a:avLst/>
          </a:prstGeom>
          <a:noFill/>
        </p:spPr>
        <p:txBody>
          <a:bodyPr wrap="square" rtlCol="0">
            <a:spAutoFit/>
          </a:bodyPr>
          <a:lstStyle/>
          <a:p>
            <a:pPr algn="ctr"/>
            <a:r>
              <a:rPr lang="it-IT" sz="2400" dirty="0" smtClean="0"/>
              <a:t>Obblighi antiriciclaggio del professionista </a:t>
            </a:r>
            <a:endParaRPr lang="it-IT" sz="2400" dirty="0"/>
          </a:p>
        </p:txBody>
      </p:sp>
      <p:cxnSp>
        <p:nvCxnSpPr>
          <p:cNvPr id="12" name="Connettore 2 11"/>
          <p:cNvCxnSpPr/>
          <p:nvPr/>
        </p:nvCxnSpPr>
        <p:spPr>
          <a:xfrm flipV="1">
            <a:off x="3436306" y="1633357"/>
            <a:ext cx="2359830" cy="121957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3" name="Rettangolo arrotondato 12"/>
          <p:cNvSpPr/>
          <p:nvPr/>
        </p:nvSpPr>
        <p:spPr>
          <a:xfrm>
            <a:off x="5884177" y="1268760"/>
            <a:ext cx="2463486" cy="72919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t-IT" b="1" dirty="0" smtClean="0">
                <a:ln w="1905"/>
                <a:solidFill>
                  <a:schemeClr val="tx1"/>
                </a:solidFill>
                <a:effectLst>
                  <a:innerShdw blurRad="69850" dist="43180" dir="5400000">
                    <a:srgbClr val="000000">
                      <a:alpha val="65000"/>
                    </a:srgbClr>
                  </a:innerShdw>
                </a:effectLst>
              </a:rPr>
              <a:t>Adeguata verifica della clientela </a:t>
            </a:r>
            <a:endParaRPr lang="it-IT" b="1" dirty="0">
              <a:ln w="1905"/>
              <a:solidFill>
                <a:schemeClr val="tx1"/>
              </a:solidFill>
              <a:effectLst>
                <a:innerShdw blurRad="69850" dist="43180" dir="5400000">
                  <a:srgbClr val="000000">
                    <a:alpha val="65000"/>
                  </a:srgbClr>
                </a:innerShdw>
              </a:effectLst>
            </a:endParaRPr>
          </a:p>
        </p:txBody>
      </p:sp>
      <p:cxnSp>
        <p:nvCxnSpPr>
          <p:cNvPr id="15" name="Connettore 2 14"/>
          <p:cNvCxnSpPr/>
          <p:nvPr/>
        </p:nvCxnSpPr>
        <p:spPr>
          <a:xfrm flipV="1">
            <a:off x="3465439" y="2543396"/>
            <a:ext cx="2330697" cy="588623"/>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6" name="Rettangolo arrotondato 15"/>
          <p:cNvSpPr/>
          <p:nvPr/>
        </p:nvSpPr>
        <p:spPr>
          <a:xfrm>
            <a:off x="5902058" y="2150981"/>
            <a:ext cx="2458902" cy="78483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Registrazione e conservazione dei dati </a:t>
            </a:r>
            <a:endParaRPr lang="it-IT"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cxnSp>
        <p:nvCxnSpPr>
          <p:cNvPr id="18" name="Connettore 2 17"/>
          <p:cNvCxnSpPr/>
          <p:nvPr/>
        </p:nvCxnSpPr>
        <p:spPr>
          <a:xfrm flipV="1">
            <a:off x="3465439" y="3526926"/>
            <a:ext cx="2448138" cy="5904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9" name="Rettangolo arrotondato 18"/>
          <p:cNvSpPr/>
          <p:nvPr/>
        </p:nvSpPr>
        <p:spPr>
          <a:xfrm>
            <a:off x="5937839" y="3117715"/>
            <a:ext cx="2458902" cy="81842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effectLst>
                  <a:outerShdw blurRad="38100" dist="38100" dir="2700000" algn="tl">
                    <a:srgbClr val="000000">
                      <a:alpha val="43137"/>
                    </a:srgbClr>
                  </a:outerShdw>
                </a:effectLst>
              </a:rPr>
              <a:t>Segnalazioni operazioni sospette</a:t>
            </a:r>
            <a:endParaRPr lang="it-IT" dirty="0">
              <a:solidFill>
                <a:schemeClr val="tx1"/>
              </a:solidFill>
              <a:effectLst>
                <a:outerShdw blurRad="38100" dist="38100" dir="2700000" algn="tl">
                  <a:srgbClr val="000000">
                    <a:alpha val="43137"/>
                  </a:srgbClr>
                </a:outerShdw>
              </a:effectLst>
            </a:endParaRPr>
          </a:p>
        </p:txBody>
      </p:sp>
      <p:sp>
        <p:nvSpPr>
          <p:cNvPr id="6" name="Rettangolo arrotondato 5"/>
          <p:cNvSpPr/>
          <p:nvPr/>
        </p:nvSpPr>
        <p:spPr>
          <a:xfrm>
            <a:off x="5947509" y="4109362"/>
            <a:ext cx="2458901"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effectLst>
                  <a:outerShdw blurRad="38100" dist="38100" dir="2700000" algn="tl">
                    <a:srgbClr val="000000">
                      <a:alpha val="43137"/>
                    </a:srgbClr>
                  </a:outerShdw>
                </a:effectLst>
              </a:rPr>
              <a:t>comunicazione  delle infrazioni  </a:t>
            </a:r>
            <a:endParaRPr lang="it-IT" dirty="0">
              <a:solidFill>
                <a:schemeClr val="tx1"/>
              </a:solidFill>
              <a:effectLst>
                <a:outerShdw blurRad="38100" dist="38100" dir="2700000" algn="tl">
                  <a:srgbClr val="000000">
                    <a:alpha val="43137"/>
                  </a:srgbClr>
                </a:outerShdw>
              </a:effectLst>
            </a:endParaRPr>
          </a:p>
        </p:txBody>
      </p:sp>
      <p:cxnSp>
        <p:nvCxnSpPr>
          <p:cNvPr id="22" name="Connettore 2 21"/>
          <p:cNvCxnSpPr/>
          <p:nvPr/>
        </p:nvCxnSpPr>
        <p:spPr>
          <a:xfrm>
            <a:off x="3436306" y="3936138"/>
            <a:ext cx="2359830" cy="6052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33" name="Rettangolo arrotondato 32"/>
          <p:cNvSpPr/>
          <p:nvPr/>
        </p:nvSpPr>
        <p:spPr>
          <a:xfrm>
            <a:off x="5972416" y="5301208"/>
            <a:ext cx="2458901" cy="864096"/>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effectLst>
                  <a:outerShdw blurRad="38100" dist="38100" dir="2700000" algn="tl">
                    <a:srgbClr val="000000">
                      <a:alpha val="43137"/>
                    </a:srgbClr>
                  </a:outerShdw>
                </a:effectLst>
              </a:rPr>
              <a:t>Formazione del personale</a:t>
            </a:r>
            <a:endParaRPr lang="it-IT" dirty="0">
              <a:solidFill>
                <a:schemeClr val="tx1"/>
              </a:solidFill>
              <a:effectLst>
                <a:outerShdw blurRad="38100" dist="38100" dir="2700000" algn="tl">
                  <a:srgbClr val="000000">
                    <a:alpha val="43137"/>
                  </a:srgbClr>
                </a:outerShdw>
              </a:effectLst>
            </a:endParaRPr>
          </a:p>
        </p:txBody>
      </p:sp>
      <p:cxnSp>
        <p:nvCxnSpPr>
          <p:cNvPr id="34" name="Connettore 2 33"/>
          <p:cNvCxnSpPr/>
          <p:nvPr/>
        </p:nvCxnSpPr>
        <p:spPr>
          <a:xfrm>
            <a:off x="3436306" y="4293096"/>
            <a:ext cx="2427591" cy="144016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382533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t>Art. </a:t>
            </a:r>
            <a:r>
              <a:rPr lang="it-IT" sz="2400" b="1" dirty="0" smtClean="0"/>
              <a:t>16</a:t>
            </a:r>
            <a:br>
              <a:rPr lang="it-IT" sz="2400" b="1" dirty="0" smtClean="0"/>
            </a:br>
            <a:r>
              <a:rPr lang="it-IT" sz="1600" b="1" dirty="0" smtClean="0"/>
              <a:t>Obblighi </a:t>
            </a:r>
            <a:r>
              <a:rPr lang="it-IT" sz="1600" b="1" dirty="0"/>
              <a:t>di adeguata verifica della clientela da parte dei professionisti e dei revisori contabili </a:t>
            </a:r>
          </a:p>
        </p:txBody>
      </p:sp>
      <p:sp>
        <p:nvSpPr>
          <p:cNvPr id="3" name="Segnaposto contenuto 2"/>
          <p:cNvSpPr>
            <a:spLocks noGrp="1"/>
          </p:cNvSpPr>
          <p:nvPr>
            <p:ph idx="1"/>
          </p:nvPr>
        </p:nvSpPr>
        <p:spPr>
          <a:xfrm>
            <a:off x="457200" y="1340768"/>
            <a:ext cx="8229600" cy="4785395"/>
          </a:xfrm>
        </p:spPr>
        <p:txBody>
          <a:bodyPr>
            <a:normAutofit lnSpcReduction="10000"/>
          </a:bodyPr>
          <a:lstStyle/>
          <a:p>
            <a:pPr marL="0" indent="0">
              <a:buNone/>
            </a:pPr>
            <a:endParaRPr lang="it-IT" sz="1400" dirty="0" smtClean="0">
              <a:latin typeface="Arial" panose="020B0604020202020204" pitchFamily="34" charset="0"/>
              <a:cs typeface="Arial" panose="020B0604020202020204" pitchFamily="34" charset="0"/>
            </a:endParaRPr>
          </a:p>
          <a:p>
            <a:pPr marL="0" indent="0" algn="ctr">
              <a:buNone/>
            </a:pPr>
            <a:r>
              <a:rPr lang="it-IT" sz="2000" b="1" dirty="0" smtClean="0"/>
              <a:t>identificazione del cliente</a:t>
            </a:r>
            <a:endParaRPr lang="it-IT" sz="2000" dirty="0" smtClean="0">
              <a:latin typeface="Arial" panose="020B0604020202020204" pitchFamily="34" charset="0"/>
              <a:cs typeface="Arial" panose="020B0604020202020204" pitchFamily="34" charset="0"/>
            </a:endParaRPr>
          </a:p>
          <a:p>
            <a:pPr marL="0" indent="0">
              <a:buNone/>
            </a:pPr>
            <a:r>
              <a:rPr lang="it-IT" sz="2000" dirty="0" smtClean="0">
                <a:latin typeface="Arial" panose="020B0604020202020204" pitchFamily="34" charset="0"/>
                <a:cs typeface="Arial" panose="020B0604020202020204" pitchFamily="34" charset="0"/>
              </a:rPr>
              <a:t>Gli </a:t>
            </a:r>
            <a:r>
              <a:rPr lang="it-IT" sz="2000" b="1" dirty="0">
                <a:latin typeface="Arial" panose="020B0604020202020204" pitchFamily="34" charset="0"/>
                <a:cs typeface="Arial" panose="020B0604020202020204" pitchFamily="34" charset="0"/>
              </a:rPr>
              <a:t>obblighi di adeguata verifica </a:t>
            </a:r>
            <a:r>
              <a:rPr lang="it-IT" sz="2000" dirty="0">
                <a:latin typeface="Arial" panose="020B0604020202020204" pitchFamily="34" charset="0"/>
                <a:cs typeface="Arial" panose="020B0604020202020204" pitchFamily="34" charset="0"/>
              </a:rPr>
              <a:t>si devono applicare ai nuovi clienti successivi al </a:t>
            </a:r>
            <a:r>
              <a:rPr lang="it-IT" sz="2000" b="1" dirty="0">
                <a:latin typeface="Arial" panose="020B0604020202020204" pitchFamily="34" charset="0"/>
                <a:cs typeface="Arial" panose="020B0604020202020204" pitchFamily="34" charset="0"/>
              </a:rPr>
              <a:t>29.12.2007 </a:t>
            </a:r>
            <a:r>
              <a:rPr lang="it-IT" sz="2000" dirty="0" smtClean="0">
                <a:latin typeface="Arial" panose="020B0604020202020204" pitchFamily="34" charset="0"/>
                <a:cs typeface="Arial" panose="020B0604020202020204" pitchFamily="34" charset="0"/>
              </a:rPr>
              <a:t>e, </a:t>
            </a:r>
            <a:r>
              <a:rPr lang="it-IT" sz="2000" b="1" i="1" dirty="0" smtClean="0">
                <a:latin typeface="Arial" panose="020B0604020202020204" pitchFamily="34" charset="0"/>
                <a:cs typeface="Arial" panose="020B0604020202020204" pitchFamily="34" charset="0"/>
              </a:rPr>
              <a:t>fatta </a:t>
            </a:r>
            <a:r>
              <a:rPr lang="it-IT" sz="2000" b="1" i="1" dirty="0">
                <a:latin typeface="Arial" panose="020B0604020202020204" pitchFamily="34" charset="0"/>
                <a:cs typeface="Arial" panose="020B0604020202020204" pitchFamily="34" charset="0"/>
              </a:rPr>
              <a:t>salva la valutazione del rischio presente</a:t>
            </a:r>
            <a:r>
              <a:rPr lang="it-IT" sz="2000" dirty="0">
                <a:latin typeface="Arial" panose="020B0604020202020204" pitchFamily="34" charset="0"/>
                <a:cs typeface="Arial" panose="020B0604020202020204" pitchFamily="34" charset="0"/>
              </a:rPr>
              <a:t>, anche alla clientela precedente fin dal </a:t>
            </a:r>
            <a:r>
              <a:rPr lang="it-IT" sz="2000" b="1" i="1" dirty="0" smtClean="0">
                <a:latin typeface="Arial" panose="020B0604020202020204" pitchFamily="34" charset="0"/>
                <a:cs typeface="Arial" panose="020B0604020202020204" pitchFamily="34" charset="0"/>
              </a:rPr>
              <a:t>primo contatto </a:t>
            </a:r>
            <a:r>
              <a:rPr lang="it-IT" sz="2000" b="1" i="1" dirty="0">
                <a:latin typeface="Arial" panose="020B0604020202020204" pitchFamily="34" charset="0"/>
                <a:cs typeface="Arial" panose="020B0604020202020204" pitchFamily="34" charset="0"/>
              </a:rPr>
              <a:t>utile</a:t>
            </a:r>
            <a:r>
              <a:rPr lang="it-IT" sz="2000" dirty="0">
                <a:latin typeface="Arial" panose="020B0604020202020204" pitchFamily="34" charset="0"/>
                <a:cs typeface="Arial" panose="020B0604020202020204" pitchFamily="34" charset="0"/>
              </a:rPr>
              <a:t>; </a:t>
            </a:r>
            <a:endParaRPr lang="it-IT" sz="2000" dirty="0" smtClean="0">
              <a:latin typeface="Arial" panose="020B0604020202020204" pitchFamily="34" charset="0"/>
              <a:cs typeface="Arial" panose="020B0604020202020204" pitchFamily="34" charset="0"/>
            </a:endParaRPr>
          </a:p>
          <a:p>
            <a:pPr marL="0" indent="0">
              <a:buNone/>
            </a:pPr>
            <a:endParaRPr lang="it-IT" sz="2000" b="1" dirty="0">
              <a:latin typeface="Arial" panose="020B0604020202020204" pitchFamily="34" charset="0"/>
              <a:cs typeface="Arial" panose="020B0604020202020204" pitchFamily="34" charset="0"/>
            </a:endParaRPr>
          </a:p>
          <a:p>
            <a:pPr marL="0" indent="0">
              <a:buNone/>
            </a:pPr>
            <a:r>
              <a:rPr lang="it-IT" sz="2000" b="1" dirty="0" smtClean="0">
                <a:latin typeface="Arial" panose="020B0604020202020204" pitchFamily="34" charset="0"/>
                <a:cs typeface="Arial" panose="020B0604020202020204" pitchFamily="34" charset="0"/>
              </a:rPr>
              <a:t>identificazione </a:t>
            </a:r>
            <a:r>
              <a:rPr lang="it-IT" sz="2000" b="1" dirty="0">
                <a:latin typeface="Arial" panose="020B0604020202020204" pitchFamily="34" charset="0"/>
                <a:cs typeface="Arial" panose="020B0604020202020204" pitchFamily="34" charset="0"/>
              </a:rPr>
              <a:t>del cliente</a:t>
            </a:r>
            <a:r>
              <a:rPr lang="it-IT" sz="2000" dirty="0">
                <a:latin typeface="Arial" panose="020B0604020202020204" pitchFamily="34" charset="0"/>
                <a:cs typeface="Arial" panose="020B0604020202020204" pitchFamily="34" charset="0"/>
              </a:rPr>
              <a:t>. E’ estremamente importante sapere chi </a:t>
            </a:r>
            <a:r>
              <a:rPr lang="it-IT" sz="2000" dirty="0" smtClean="0">
                <a:latin typeface="Arial" panose="020B0604020202020204" pitchFamily="34" charset="0"/>
                <a:cs typeface="Arial" panose="020B0604020202020204" pitchFamily="34" charset="0"/>
              </a:rPr>
              <a:t>e perché </a:t>
            </a:r>
            <a:r>
              <a:rPr lang="it-IT" sz="2000" dirty="0">
                <a:latin typeface="Arial" panose="020B0604020202020204" pitchFamily="34" charset="0"/>
                <a:cs typeface="Arial" panose="020B0604020202020204" pitchFamily="34" charset="0"/>
              </a:rPr>
              <a:t>va identificato nell’ambito dell’operazione che ci viene sottoposta; identificare </a:t>
            </a:r>
            <a:r>
              <a:rPr lang="it-IT" sz="2000" dirty="0" smtClean="0">
                <a:latin typeface="Arial" panose="020B0604020202020204" pitchFamily="34" charset="0"/>
                <a:cs typeface="Arial" panose="020B0604020202020204" pitchFamily="34" charset="0"/>
              </a:rPr>
              <a:t>il soggetto </a:t>
            </a:r>
            <a:r>
              <a:rPr lang="it-IT" sz="2000" dirty="0">
                <a:latin typeface="Arial" panose="020B0604020202020204" pitchFamily="34" charset="0"/>
                <a:cs typeface="Arial" panose="020B0604020202020204" pitchFamily="34" charset="0"/>
              </a:rPr>
              <a:t>sbagliato comporta, come conseguenza, la mancata registrazione del cliente </a:t>
            </a:r>
            <a:r>
              <a:rPr lang="it-IT" sz="2000" dirty="0" smtClean="0">
                <a:latin typeface="Arial" panose="020B0604020202020204" pitchFamily="34" charset="0"/>
                <a:cs typeface="Arial" panose="020B0604020202020204" pitchFamily="34" charset="0"/>
              </a:rPr>
              <a:t>o del </a:t>
            </a:r>
            <a:r>
              <a:rPr lang="it-IT" sz="2000" b="1" dirty="0">
                <a:latin typeface="Arial" panose="020B0604020202020204" pitchFamily="34" charset="0"/>
                <a:cs typeface="Arial" panose="020B0604020202020204" pitchFamily="34" charset="0"/>
              </a:rPr>
              <a:t>titolare effettivo </a:t>
            </a:r>
            <a:r>
              <a:rPr lang="it-IT" sz="2000" dirty="0">
                <a:latin typeface="Arial" panose="020B0604020202020204" pitchFamily="34" charset="0"/>
                <a:cs typeface="Arial" panose="020B0604020202020204" pitchFamily="34" charset="0"/>
              </a:rPr>
              <a:t>nell’Archivio Unico Informatico (AUI) o negli archivi e/o </a:t>
            </a:r>
            <a:r>
              <a:rPr lang="it-IT" sz="2000" dirty="0" smtClean="0">
                <a:latin typeface="Arial" panose="020B0604020202020204" pitchFamily="34" charset="0"/>
                <a:cs typeface="Arial" panose="020B0604020202020204" pitchFamily="34" charset="0"/>
              </a:rPr>
              <a:t>registri alternativi</a:t>
            </a:r>
            <a:r>
              <a:rPr lang="it-IT" sz="2000" dirty="0">
                <a:latin typeface="Arial" panose="020B0604020202020204" pitchFamily="34" charset="0"/>
                <a:cs typeface="Arial" panose="020B0604020202020204" pitchFamily="34" charset="0"/>
              </a:rPr>
              <a:t>, fatto che è sanzionato penalmente, come delitto, con una multa. La </a:t>
            </a:r>
            <a:r>
              <a:rPr lang="it-IT" sz="2000" dirty="0" smtClean="0">
                <a:latin typeface="Arial" panose="020B0604020202020204" pitchFamily="34" charset="0"/>
                <a:cs typeface="Arial" panose="020B0604020202020204" pitchFamily="34" charset="0"/>
              </a:rPr>
              <a:t>verifica dell’identità</a:t>
            </a:r>
            <a:r>
              <a:rPr lang="it-IT" sz="2000" dirty="0">
                <a:latin typeface="Arial" panose="020B0604020202020204" pitchFamily="34" charset="0"/>
                <a:cs typeface="Arial" panose="020B0604020202020204" pitchFamily="34" charset="0"/>
              </a:rPr>
              <a:t>, che può essere </a:t>
            </a:r>
            <a:r>
              <a:rPr lang="it-IT" sz="2000" b="1" dirty="0">
                <a:latin typeface="Arial" panose="020B0604020202020204" pitchFamily="34" charset="0"/>
                <a:cs typeface="Arial" panose="020B0604020202020204" pitchFamily="34" charset="0"/>
              </a:rPr>
              <a:t>diretta, indiretta o a distanza</a:t>
            </a:r>
            <a:r>
              <a:rPr lang="it-IT" sz="2000" dirty="0">
                <a:latin typeface="Arial" panose="020B0604020202020204" pitchFamily="34" charset="0"/>
                <a:cs typeface="Arial" panose="020B0604020202020204" pitchFamily="34" charset="0"/>
              </a:rPr>
              <a:t>, deve essere compiuta, </a:t>
            </a:r>
            <a:r>
              <a:rPr lang="it-IT" sz="2000" dirty="0" smtClean="0">
                <a:latin typeface="Arial" panose="020B0604020202020204" pitchFamily="34" charset="0"/>
                <a:cs typeface="Arial" panose="020B0604020202020204" pitchFamily="34" charset="0"/>
              </a:rPr>
              <a:t>al momento </a:t>
            </a:r>
            <a:r>
              <a:rPr lang="it-IT" sz="2000" dirty="0">
                <a:latin typeface="Arial" panose="020B0604020202020204" pitchFamily="34" charset="0"/>
                <a:cs typeface="Arial" panose="020B0604020202020204" pitchFamily="34" charset="0"/>
              </a:rPr>
              <a:t>in cui è conferito l’incarico di svolgere una prestazione professionale.</a:t>
            </a:r>
          </a:p>
          <a:p>
            <a:pPr marL="0" indent="0">
              <a:buNone/>
            </a:pPr>
            <a:endParaRPr lang="it-IT" sz="2000" b="1" dirty="0" smtClean="0">
              <a:latin typeface="Arial" panose="020B0604020202020204" pitchFamily="34" charset="0"/>
              <a:cs typeface="Arial" panose="020B0604020202020204" pitchFamily="34" charset="0"/>
            </a:endParaRPr>
          </a:p>
          <a:p>
            <a:pPr marL="0" indent="0">
              <a:buNone/>
            </a:pPr>
            <a:endParaRPr lang="it-IT" sz="1400" dirty="0" smtClean="0"/>
          </a:p>
          <a:p>
            <a:pPr marL="0" indent="0">
              <a:buNone/>
            </a:pPr>
            <a:endParaRPr lang="it-IT" sz="1400" dirty="0" smtClean="0"/>
          </a:p>
          <a:p>
            <a:pPr marL="0" indent="0">
              <a:buNone/>
            </a:pPr>
            <a:endParaRPr lang="it-IT" sz="1400" dirty="0"/>
          </a:p>
          <a:p>
            <a:pPr marL="0" indent="0">
              <a:buNone/>
            </a:pPr>
            <a:endParaRPr lang="it-IT" sz="14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22</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107999" y="268467"/>
            <a:ext cx="447262" cy="576064"/>
          </a:xfrm>
          <a:prstGeom prst="rect">
            <a:avLst/>
          </a:prstGeom>
          <a:noFill/>
          <a:ln>
            <a:noFill/>
          </a:ln>
        </p:spPr>
      </p:pic>
    </p:spTree>
    <p:extLst>
      <p:ext uri="{BB962C8B-B14F-4D97-AF65-F5344CB8AC3E}">
        <p14:creationId xmlns:p14="http://schemas.microsoft.com/office/powerpoint/2010/main" val="3220851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smtClean="0"/>
              <a:t>L’adeguata verifica della clientela</a:t>
            </a:r>
            <a:br>
              <a:rPr lang="it-IT" sz="2400" b="1" dirty="0" smtClean="0"/>
            </a:br>
            <a:r>
              <a:rPr lang="it-IT" sz="2400" b="1" dirty="0" smtClean="0"/>
              <a:t>chiedere ed </a:t>
            </a:r>
            <a:r>
              <a:rPr lang="it-IT" sz="2400" b="1" dirty="0" smtClean="0">
                <a:latin typeface="Arial" panose="020B0604020202020204" pitchFamily="34" charset="0"/>
                <a:cs typeface="Arial" panose="020B0604020202020204" pitchFamily="34" charset="0"/>
              </a:rPr>
              <a:t>ottenere informazioni</a:t>
            </a:r>
            <a:br>
              <a:rPr lang="it-IT" sz="2400" b="1" dirty="0" smtClean="0">
                <a:latin typeface="Arial" panose="020B0604020202020204" pitchFamily="34" charset="0"/>
                <a:cs typeface="Arial" panose="020B0604020202020204" pitchFamily="34" charset="0"/>
              </a:rPr>
            </a:br>
            <a:r>
              <a:rPr lang="it-IT" sz="2400" b="1" dirty="0" smtClean="0">
                <a:latin typeface="Arial" panose="020B0604020202020204" pitchFamily="34" charset="0"/>
                <a:cs typeface="Arial" panose="020B0604020202020204" pitchFamily="34" charset="0"/>
              </a:rPr>
              <a:t>(obbligo del cliente di fornire informazioni)</a:t>
            </a:r>
            <a:endParaRPr lang="it-IT" sz="2400" dirty="0"/>
          </a:p>
        </p:txBody>
      </p:sp>
      <p:sp>
        <p:nvSpPr>
          <p:cNvPr id="3" name="Segnaposto contenuto 2"/>
          <p:cNvSpPr>
            <a:spLocks noGrp="1"/>
          </p:cNvSpPr>
          <p:nvPr>
            <p:ph idx="1"/>
          </p:nvPr>
        </p:nvSpPr>
        <p:spPr/>
        <p:txBody>
          <a:bodyPr>
            <a:normAutofit fontScale="62500" lnSpcReduction="20000"/>
          </a:bodyPr>
          <a:lstStyle/>
          <a:p>
            <a:pPr marL="0" indent="0">
              <a:buNone/>
            </a:pPr>
            <a:endParaRPr lang="it-IT" dirty="0" smtClean="0">
              <a:latin typeface="Arial" panose="020B0604020202020204" pitchFamily="34" charset="0"/>
              <a:cs typeface="Arial" panose="020B0604020202020204" pitchFamily="34" charset="0"/>
            </a:endParaRPr>
          </a:p>
          <a:p>
            <a:pPr marL="0" indent="0">
              <a:buNone/>
            </a:pPr>
            <a:r>
              <a:rPr lang="it-IT" dirty="0" smtClean="0">
                <a:latin typeface="Arial" panose="020B0604020202020204" pitchFamily="34" charset="0"/>
                <a:cs typeface="Arial" panose="020B0604020202020204" pitchFamily="34" charset="0"/>
              </a:rPr>
              <a:t>Dopo aver identificato il cliente e l’eventuale diverso </a:t>
            </a:r>
            <a:r>
              <a:rPr lang="it-IT" b="1" dirty="0" smtClean="0">
                <a:latin typeface="Arial" panose="020B0604020202020204" pitchFamily="34" charset="0"/>
                <a:cs typeface="Arial" panose="020B0604020202020204" pitchFamily="34" charset="0"/>
              </a:rPr>
              <a:t>titolare effettivo</a:t>
            </a:r>
            <a:r>
              <a:rPr lang="it-IT" dirty="0" smtClean="0">
                <a:latin typeface="Arial" panose="020B0604020202020204" pitchFamily="34" charset="0"/>
                <a:cs typeface="Arial" panose="020B0604020202020204" pitchFamily="34" charset="0"/>
              </a:rPr>
              <a:t>, i professionisti dovranno </a:t>
            </a:r>
            <a:r>
              <a:rPr lang="it-IT" b="1" dirty="0" smtClean="0">
                <a:latin typeface="Arial" panose="020B0604020202020204" pitchFamily="34" charset="0"/>
                <a:cs typeface="Arial" panose="020B0604020202020204" pitchFamily="34" charset="0"/>
              </a:rPr>
              <a:t>ottemperare all’obbligo di ottenere informazioni sullo scopo e sulla natura prevista della prestazione</a:t>
            </a:r>
            <a:r>
              <a:rPr lang="it-IT" dirty="0" smtClean="0">
                <a:latin typeface="Arial" panose="020B0604020202020204" pitchFamily="34" charset="0"/>
                <a:cs typeface="Arial" panose="020B0604020202020204" pitchFamily="34" charset="0"/>
              </a:rPr>
              <a:t> </a:t>
            </a:r>
            <a:r>
              <a:rPr lang="it-IT" b="1" dirty="0" smtClean="0">
                <a:latin typeface="Arial" panose="020B0604020202020204" pitchFamily="34" charset="0"/>
                <a:cs typeface="Arial" panose="020B0604020202020204" pitchFamily="34" charset="0"/>
              </a:rPr>
              <a:t>professionale</a:t>
            </a:r>
            <a:r>
              <a:rPr lang="it-IT" dirty="0" smtClean="0">
                <a:latin typeface="Arial" panose="020B0604020202020204" pitchFamily="34" charset="0"/>
                <a:cs typeface="Arial" panose="020B0604020202020204" pitchFamily="34" charset="0"/>
              </a:rPr>
              <a:t>. </a:t>
            </a:r>
          </a:p>
          <a:p>
            <a:pPr marL="0" indent="0">
              <a:buNone/>
            </a:pPr>
            <a:endParaRPr lang="it-IT" dirty="0" smtClean="0">
              <a:latin typeface="Arial" panose="020B0604020202020204" pitchFamily="34" charset="0"/>
              <a:cs typeface="Arial" panose="020B0604020202020204" pitchFamily="34" charset="0"/>
            </a:endParaRPr>
          </a:p>
          <a:p>
            <a:pPr algn="just"/>
            <a:r>
              <a:rPr lang="it-IT" dirty="0" smtClean="0">
                <a:latin typeface="Arial" panose="020B0604020202020204" pitchFamily="34" charset="0"/>
                <a:cs typeface="Arial" panose="020B0604020202020204" pitchFamily="34" charset="0"/>
              </a:rPr>
              <a:t>E’ stato previsto nel decreto legislativo 231/2007 uno specifico obbligo (</a:t>
            </a:r>
            <a:r>
              <a:rPr lang="it-IT" b="1" dirty="0" smtClean="0"/>
              <a:t>Art</a:t>
            </a:r>
            <a:r>
              <a:rPr lang="it-IT" b="1" dirty="0"/>
              <a:t>. 21 </a:t>
            </a:r>
            <a:r>
              <a:rPr lang="it-IT" b="1" dirty="0" smtClean="0"/>
              <a:t>obblighi </a:t>
            </a:r>
            <a:r>
              <a:rPr lang="it-IT" b="1" dirty="0"/>
              <a:t>del </a:t>
            </a:r>
            <a:r>
              <a:rPr lang="it-IT" b="1" dirty="0" smtClean="0"/>
              <a:t>cliente) </a:t>
            </a:r>
            <a:r>
              <a:rPr lang="it-IT" dirty="0" smtClean="0">
                <a:latin typeface="Arial" panose="020B0604020202020204" pitchFamily="34" charset="0"/>
                <a:cs typeface="Arial" panose="020B0604020202020204" pitchFamily="34" charset="0"/>
              </a:rPr>
              <a:t>a carico del cliente di fornire, sotto la propria responsabilità, tutte le informazioni necessarie e aggiornate per consentire ai professionisti di adempiere agli obblighi di adeguata verifica della clientela e consentire l’identificazione del titolare effettivo. E’ stata all’uopo introdotta anche una specifica sanzione di natura penale contravvenzionale (arresto e ammenda) per il cliente, che non fornisca le informazioni sullo scopo e sulla natura della prestazione professionale, o le fornisca false. Il cliente ha il preciso obbligo di fornire </a:t>
            </a:r>
            <a:r>
              <a:rPr lang="it-IT" b="1" dirty="0" smtClean="0">
                <a:latin typeface="Arial" panose="020B0604020202020204" pitchFamily="34" charset="0"/>
                <a:cs typeface="Arial" panose="020B0604020202020204" pitchFamily="34" charset="0"/>
              </a:rPr>
              <a:t>“per iscritto e sotto la sua responsabilità” </a:t>
            </a:r>
            <a:r>
              <a:rPr lang="it-IT" dirty="0" smtClean="0">
                <a:latin typeface="Arial" panose="020B0604020202020204" pitchFamily="34" charset="0"/>
                <a:cs typeface="Arial" panose="020B0604020202020204" pitchFamily="34" charset="0"/>
              </a:rPr>
              <a:t>(anche penale) tutte le informazioni necessarie.</a:t>
            </a: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23</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1316911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latin typeface="Arial" panose="020B0604020202020204" pitchFamily="34" charset="0"/>
                <a:cs typeface="Arial" panose="020B0604020202020204" pitchFamily="34" charset="0"/>
              </a:rPr>
              <a:t>L’adeguata verifica della clientela</a:t>
            </a:r>
            <a:br>
              <a:rPr lang="it-IT" sz="2000" b="1" dirty="0" smtClean="0">
                <a:latin typeface="Arial" panose="020B0604020202020204" pitchFamily="34" charset="0"/>
                <a:cs typeface="Arial" panose="020B0604020202020204" pitchFamily="34" charset="0"/>
              </a:rPr>
            </a:br>
            <a:r>
              <a:rPr lang="it-IT" sz="2000" b="1" dirty="0" smtClean="0">
                <a:latin typeface="Arial" panose="020B0604020202020204" pitchFamily="34" charset="0"/>
                <a:cs typeface="Arial" panose="020B0604020202020204" pitchFamily="34" charset="0"/>
              </a:rPr>
              <a:t>il monitoraggio e il controllo</a:t>
            </a:r>
            <a:endParaRPr lang="it-IT" sz="20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smtClean="0">
                <a:latin typeface="Arial" panose="020B0604020202020204" pitchFamily="34" charset="0"/>
                <a:cs typeface="Arial" panose="020B0604020202020204" pitchFamily="34" charset="0"/>
              </a:rPr>
              <a:t>Durante tutto il periodo di svolgimento della prestazione professionale deve essere eseguito quello che il legislatore dell’antiriciclaggio definisce un </a:t>
            </a:r>
            <a:r>
              <a:rPr lang="it-IT" b="1" dirty="0" smtClean="0">
                <a:latin typeface="Arial" panose="020B0604020202020204" pitchFamily="34" charset="0"/>
                <a:cs typeface="Arial" panose="020B0604020202020204" pitchFamily="34" charset="0"/>
              </a:rPr>
              <a:t>“controllo costante” </a:t>
            </a:r>
            <a:r>
              <a:rPr lang="it-IT" dirty="0" smtClean="0">
                <a:latin typeface="Arial" panose="020B0604020202020204" pitchFamily="34" charset="0"/>
                <a:cs typeface="Arial" panose="020B0604020202020204" pitchFamily="34" charset="0"/>
              </a:rPr>
              <a:t>da eseguirsi analizzando, a mano a mano che vengono compiute, le transazioni concluse durante tutta la durata della prestazione professionale, in modo da verificare che tali transazioni siano compatibili con la conoscenza che il professionista tenuto all'identificazione ha del proprio cliente, delle sue attività commerciali e del suo profilo di rischio, avendo riguardo, se necessario, all'origine dei fondi e tenendo aggiornati i documenti, i dati o le informazioni detenute. Qualora il professionista o il revisore </a:t>
            </a:r>
            <a:r>
              <a:rPr lang="it-IT" b="1" dirty="0" smtClean="0">
                <a:latin typeface="Arial" panose="020B0604020202020204" pitchFamily="34" charset="0"/>
                <a:cs typeface="Arial" panose="020B0604020202020204" pitchFamily="34" charset="0"/>
              </a:rPr>
              <a:t>non sia in grado di rispettare gli obblighi di adeguata verifica</a:t>
            </a:r>
            <a:r>
              <a:rPr lang="it-IT" dirty="0" smtClean="0">
                <a:latin typeface="Arial" panose="020B0604020202020204" pitchFamily="34" charset="0"/>
                <a:cs typeface="Arial" panose="020B0604020202020204" pitchFamily="34" charset="0"/>
              </a:rPr>
              <a:t>, </a:t>
            </a:r>
            <a:r>
              <a:rPr lang="it-IT" i="1" dirty="0" smtClean="0">
                <a:latin typeface="Arial" panose="020B0604020202020204" pitchFamily="34" charset="0"/>
                <a:cs typeface="Arial" panose="020B0604020202020204" pitchFamily="34" charset="0"/>
              </a:rPr>
              <a:t>(se, ad esempio, impossibilitato a raccogliere le dovute informazioni per ostruzionismo, riluttanza o voluta imprecisione del cliente nel fornire i dati richiesti) </a:t>
            </a:r>
            <a:r>
              <a:rPr lang="it-IT" b="1" dirty="0" smtClean="0">
                <a:latin typeface="Arial" panose="020B0604020202020204" pitchFamily="34" charset="0"/>
                <a:cs typeface="Arial" panose="020B0604020202020204" pitchFamily="34" charset="0"/>
              </a:rPr>
              <a:t>non può instaurare il rapporto </a:t>
            </a:r>
            <a:r>
              <a:rPr lang="it-IT" dirty="0" smtClean="0">
                <a:latin typeface="Arial" panose="020B0604020202020204" pitchFamily="34" charset="0"/>
                <a:cs typeface="Arial" panose="020B0604020202020204" pitchFamily="34" charset="0"/>
              </a:rPr>
              <a:t>continuativo né eseguire operazioni o prestazioni professionali oppure </a:t>
            </a:r>
            <a:r>
              <a:rPr lang="it-IT" b="1" dirty="0" smtClean="0">
                <a:latin typeface="Arial" panose="020B0604020202020204" pitchFamily="34" charset="0"/>
                <a:cs typeface="Arial" panose="020B0604020202020204" pitchFamily="34" charset="0"/>
              </a:rPr>
              <a:t>deve porre fine al rapporto o prestazione già in essere</a:t>
            </a:r>
            <a:r>
              <a:rPr lang="it-IT" dirty="0" smtClean="0">
                <a:latin typeface="Arial" panose="020B0604020202020204" pitchFamily="34" charset="0"/>
                <a:cs typeface="Arial" panose="020B0604020202020204" pitchFamily="34" charset="0"/>
              </a:rPr>
              <a:t>, valutando l’opportunità di effettuare una segnalazione di operazione  sospetta alla UIF.</a:t>
            </a: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24</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682225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000" b="1" dirty="0" smtClean="0"/>
              <a:t/>
            </a:r>
            <a:br>
              <a:rPr lang="it-IT" sz="2000" b="1" dirty="0" smtClean="0"/>
            </a:br>
            <a:r>
              <a:rPr lang="it-IT" sz="2000" b="1" dirty="0" smtClean="0"/>
              <a:t>         OBBLIGHI </a:t>
            </a:r>
            <a:r>
              <a:rPr lang="it-IT" sz="2000" b="1" dirty="0"/>
              <a:t>ANTIRICICLAGGIO PER</a:t>
            </a:r>
            <a:r>
              <a:rPr lang="it-IT" sz="2000" dirty="0"/>
              <a:t/>
            </a:r>
            <a:br>
              <a:rPr lang="it-IT" sz="2000" dirty="0"/>
            </a:br>
            <a:r>
              <a:rPr lang="it-IT" sz="2000" dirty="0" smtClean="0"/>
              <a:t>                </a:t>
            </a:r>
            <a:r>
              <a:rPr lang="it-IT" sz="2000" b="1" dirty="0" smtClean="0"/>
              <a:t>PROFESSIONISTI </a:t>
            </a:r>
            <a:r>
              <a:rPr lang="it-IT" sz="2000" b="1" dirty="0"/>
              <a:t>DELL’AEREA CONTABILE/FISCALE</a:t>
            </a:r>
            <a:r>
              <a:rPr lang="it-IT" sz="2000" dirty="0"/>
              <a:t/>
            </a:r>
            <a:br>
              <a:rPr lang="it-IT" sz="2000" dirty="0"/>
            </a:br>
            <a:endParaRPr lang="it-IT" sz="2000" dirty="0"/>
          </a:p>
        </p:txBody>
      </p:sp>
      <p:sp>
        <p:nvSpPr>
          <p:cNvPr id="3" name="Segnaposto contenuto 2"/>
          <p:cNvSpPr>
            <a:spLocks noGrp="1"/>
          </p:cNvSpPr>
          <p:nvPr>
            <p:ph idx="1"/>
          </p:nvPr>
        </p:nvSpPr>
        <p:spPr>
          <a:xfrm>
            <a:off x="457200" y="1412776"/>
            <a:ext cx="8229600" cy="5040560"/>
          </a:xfrm>
        </p:spPr>
        <p:txBody>
          <a:bodyPr>
            <a:noAutofit/>
          </a:bodyPr>
          <a:lstStyle/>
          <a:p>
            <a:pPr marL="0" indent="0">
              <a:buNone/>
            </a:pPr>
            <a:r>
              <a:rPr lang="it-IT" sz="1400" dirty="0"/>
              <a:t>I professionisti e anche i revisori legali</a:t>
            </a:r>
            <a:r>
              <a:rPr lang="it-IT" sz="1400" dirty="0" smtClean="0"/>
              <a:t>, devono procedere </a:t>
            </a:r>
            <a:r>
              <a:rPr lang="it-IT" sz="1400" dirty="0"/>
              <a:t>ad un'adeguata verifica della clientela </a:t>
            </a:r>
            <a:r>
              <a:rPr lang="it-IT" sz="1400" b="1" dirty="0"/>
              <a:t>in ogni caso </a:t>
            </a:r>
            <a:r>
              <a:rPr lang="it-IT" sz="1400" dirty="0"/>
              <a:t>quando</a:t>
            </a:r>
            <a:r>
              <a:rPr lang="it-IT" sz="1400" dirty="0" smtClean="0"/>
              <a:t>:</a:t>
            </a:r>
          </a:p>
          <a:p>
            <a:pPr marL="0" indent="0">
              <a:buNone/>
            </a:pPr>
            <a:endParaRPr lang="it-IT" sz="1400" dirty="0"/>
          </a:p>
          <a:p>
            <a:pPr>
              <a:buFont typeface="Wingdings" panose="05000000000000000000" pitchFamily="2" charset="2"/>
              <a:buChar char="q"/>
            </a:pPr>
            <a:r>
              <a:rPr lang="it-IT" sz="1400" dirty="0" smtClean="0"/>
              <a:t> </a:t>
            </a:r>
            <a:r>
              <a:rPr lang="it-IT" sz="1400" dirty="0">
                <a:latin typeface="Arial" panose="020B0604020202020204" pitchFamily="34" charset="0"/>
                <a:cs typeface="Arial" panose="020B0604020202020204" pitchFamily="34" charset="0"/>
              </a:rPr>
              <a:t>la prestazione professionale ha per oggetto </a:t>
            </a:r>
            <a:r>
              <a:rPr lang="it-IT" sz="1400" b="1" dirty="0">
                <a:latin typeface="Arial" panose="020B0604020202020204" pitchFamily="34" charset="0"/>
                <a:cs typeface="Arial" panose="020B0604020202020204" pitchFamily="34" charset="0"/>
              </a:rPr>
              <a:t>mezzi di pagamento</a:t>
            </a:r>
            <a:r>
              <a:rPr lang="it-IT" sz="1400" dirty="0">
                <a:latin typeface="Arial" panose="020B0604020202020204" pitchFamily="34" charset="0"/>
                <a:cs typeface="Arial" panose="020B0604020202020204" pitchFamily="34" charset="0"/>
              </a:rPr>
              <a:t>, beni od utilità di </a:t>
            </a:r>
            <a:r>
              <a:rPr lang="it-IT" sz="1400" dirty="0" smtClean="0">
                <a:latin typeface="Arial" panose="020B0604020202020204" pitchFamily="34" charset="0"/>
                <a:cs typeface="Arial" panose="020B0604020202020204" pitchFamily="34" charset="0"/>
              </a:rPr>
              <a:t>valore </a:t>
            </a:r>
            <a:r>
              <a:rPr lang="it-IT" sz="1400" b="1" dirty="0" smtClean="0">
                <a:latin typeface="Arial" panose="020B0604020202020204" pitchFamily="34" charset="0"/>
                <a:cs typeface="Arial" panose="020B0604020202020204" pitchFamily="34" charset="0"/>
              </a:rPr>
              <a:t>pari </a:t>
            </a:r>
            <a:r>
              <a:rPr lang="it-IT" sz="1400" b="1" dirty="0">
                <a:latin typeface="Arial" panose="020B0604020202020204" pitchFamily="34" charset="0"/>
                <a:cs typeface="Arial" panose="020B0604020202020204" pitchFamily="34" charset="0"/>
              </a:rPr>
              <a:t>o superiore a 15.000 euro</a:t>
            </a:r>
            <a:r>
              <a:rPr lang="it-IT" sz="1400"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it-IT" sz="1400" dirty="0" smtClean="0">
                <a:latin typeface="Arial" panose="020B0604020202020204" pitchFamily="34" charset="0"/>
                <a:cs typeface="Arial" panose="020B0604020202020204" pitchFamily="34" charset="0"/>
              </a:rPr>
              <a:t> eseguono </a:t>
            </a:r>
            <a:r>
              <a:rPr lang="it-IT" sz="1400" b="1" dirty="0">
                <a:latin typeface="Arial" panose="020B0604020202020204" pitchFamily="34" charset="0"/>
                <a:cs typeface="Arial" panose="020B0604020202020204" pitchFamily="34" charset="0"/>
              </a:rPr>
              <a:t>prestazioni professionali </a:t>
            </a:r>
            <a:r>
              <a:rPr lang="it-IT" sz="1400" dirty="0">
                <a:latin typeface="Arial" panose="020B0604020202020204" pitchFamily="34" charset="0"/>
                <a:cs typeface="Arial" panose="020B0604020202020204" pitchFamily="34" charset="0"/>
              </a:rPr>
              <a:t>occasionali che comportino la trasmissione o la</a:t>
            </a:r>
          </a:p>
          <a:p>
            <a:pPr marL="0" indent="0">
              <a:buNone/>
            </a:pPr>
            <a:r>
              <a:rPr lang="it-IT" sz="1400" dirty="0" smtClean="0">
                <a:latin typeface="Arial" panose="020B0604020202020204" pitchFamily="34" charset="0"/>
                <a:cs typeface="Arial" panose="020B0604020202020204" pitchFamily="34" charset="0"/>
              </a:rPr>
              <a:t>        movimentazione </a:t>
            </a:r>
            <a:r>
              <a:rPr lang="it-IT" sz="1400" dirty="0">
                <a:latin typeface="Arial" panose="020B0604020202020204" pitchFamily="34" charset="0"/>
                <a:cs typeface="Arial" panose="020B0604020202020204" pitchFamily="34" charset="0"/>
              </a:rPr>
              <a:t>di mezzi di pagamento di importo pari o superiore a 15.000 euro,</a:t>
            </a:r>
          </a:p>
          <a:p>
            <a:pPr marL="0" indent="0">
              <a:buNone/>
            </a:pPr>
            <a:r>
              <a:rPr lang="it-IT" sz="1400" dirty="0" smtClean="0">
                <a:latin typeface="Arial" panose="020B0604020202020204" pitchFamily="34" charset="0"/>
                <a:cs typeface="Arial" panose="020B0604020202020204" pitchFamily="34" charset="0"/>
              </a:rPr>
              <a:t>        indipendentemente </a:t>
            </a:r>
            <a:r>
              <a:rPr lang="it-IT" sz="1400" dirty="0">
                <a:latin typeface="Arial" panose="020B0604020202020204" pitchFamily="34" charset="0"/>
                <a:cs typeface="Arial" panose="020B0604020202020204" pitchFamily="34" charset="0"/>
              </a:rPr>
              <a:t>dal fatto che siano effettuate con una operazione unica o con </a:t>
            </a:r>
            <a:r>
              <a:rPr lang="it-IT" sz="1400" b="1" dirty="0">
                <a:latin typeface="Arial" panose="020B0604020202020204" pitchFamily="34" charset="0"/>
                <a:cs typeface="Arial" panose="020B0604020202020204" pitchFamily="34" charset="0"/>
              </a:rPr>
              <a:t>più</a:t>
            </a:r>
            <a:endParaRPr lang="it-IT" sz="1400" dirty="0">
              <a:latin typeface="Arial" panose="020B0604020202020204" pitchFamily="34" charset="0"/>
              <a:cs typeface="Arial" panose="020B0604020202020204" pitchFamily="34" charset="0"/>
            </a:endParaRPr>
          </a:p>
          <a:p>
            <a:pPr marL="0" indent="0">
              <a:buNone/>
            </a:pPr>
            <a:r>
              <a:rPr lang="it-IT" sz="1400" b="1" dirty="0" smtClean="0">
                <a:latin typeface="Arial" panose="020B0604020202020204" pitchFamily="34" charset="0"/>
                <a:cs typeface="Arial" panose="020B0604020202020204" pitchFamily="34" charset="0"/>
              </a:rPr>
              <a:t>        operazioni </a:t>
            </a:r>
            <a:r>
              <a:rPr lang="it-IT" sz="1400" b="1" dirty="0">
                <a:latin typeface="Arial" panose="020B0604020202020204" pitchFamily="34" charset="0"/>
                <a:cs typeface="Arial" panose="020B0604020202020204" pitchFamily="34" charset="0"/>
              </a:rPr>
              <a:t>che appaiono tra di loro collegate per realizzare </a:t>
            </a:r>
            <a:r>
              <a:rPr lang="it-IT" sz="1400" b="1" dirty="0" smtClean="0">
                <a:latin typeface="Arial" panose="020B0604020202020204" pitchFamily="34" charset="0"/>
                <a:cs typeface="Arial" panose="020B0604020202020204" pitchFamily="34" charset="0"/>
              </a:rPr>
              <a:t>un’operazione frazionata</a:t>
            </a:r>
            <a:r>
              <a:rPr lang="it-IT" sz="1400" i="1" dirty="0" smtClean="0">
                <a:latin typeface="Arial" panose="020B0604020202020204" pitchFamily="34" charset="0"/>
                <a:cs typeface="Arial" panose="020B0604020202020204" pitchFamily="34" charset="0"/>
              </a:rPr>
              <a:t>;</a:t>
            </a:r>
          </a:p>
          <a:p>
            <a:pPr>
              <a:buFont typeface="Wingdings" panose="05000000000000000000" pitchFamily="2" charset="2"/>
              <a:buChar char="q"/>
            </a:pPr>
            <a:r>
              <a:rPr lang="it-IT" sz="1400" dirty="0" smtClean="0">
                <a:latin typeface="Arial" panose="020B0604020202020204" pitchFamily="34" charset="0"/>
                <a:cs typeface="Arial" panose="020B0604020202020204" pitchFamily="34" charset="0"/>
              </a:rPr>
              <a:t>l’operazione </a:t>
            </a:r>
            <a:r>
              <a:rPr lang="it-IT" sz="1400" dirty="0">
                <a:latin typeface="Arial" panose="020B0604020202020204" pitchFamily="34" charset="0"/>
                <a:cs typeface="Arial" panose="020B0604020202020204" pitchFamily="34" charset="0"/>
              </a:rPr>
              <a:t>sia di </a:t>
            </a:r>
            <a:r>
              <a:rPr lang="it-IT" sz="1400" b="1" dirty="0">
                <a:latin typeface="Arial" panose="020B0604020202020204" pitchFamily="34" charset="0"/>
                <a:cs typeface="Arial" panose="020B0604020202020204" pitchFamily="34" charset="0"/>
              </a:rPr>
              <a:t>valore indeterminato o non determinabile </a:t>
            </a:r>
            <a:r>
              <a:rPr lang="it-IT" sz="1400" i="1" dirty="0">
                <a:latin typeface="Arial" panose="020B0604020202020204" pitchFamily="34" charset="0"/>
                <a:cs typeface="Arial" panose="020B0604020202020204" pitchFamily="34" charset="0"/>
              </a:rPr>
              <a:t>(la costituzione, </a:t>
            </a:r>
            <a:r>
              <a:rPr lang="it-IT" sz="1400" i="1" dirty="0" smtClean="0">
                <a:latin typeface="Arial" panose="020B0604020202020204" pitchFamily="34" charset="0"/>
                <a:cs typeface="Arial" panose="020B0604020202020204" pitchFamily="34" charset="0"/>
              </a:rPr>
              <a:t>gestione o  amministrazione </a:t>
            </a:r>
            <a:r>
              <a:rPr lang="it-IT" sz="1400" i="1" dirty="0">
                <a:latin typeface="Arial" panose="020B0604020202020204" pitchFamily="34" charset="0"/>
                <a:cs typeface="Arial" panose="020B0604020202020204" pitchFamily="34" charset="0"/>
              </a:rPr>
              <a:t>di società, enti, trust o soggetti giuridici analoghi integra in ogni </a:t>
            </a:r>
            <a:r>
              <a:rPr lang="it-IT" sz="1400" i="1" dirty="0" smtClean="0">
                <a:latin typeface="Arial" panose="020B0604020202020204" pitchFamily="34" charset="0"/>
                <a:cs typeface="Arial" panose="020B0604020202020204" pitchFamily="34" charset="0"/>
              </a:rPr>
              <a:t>caso</a:t>
            </a:r>
            <a:r>
              <a:rPr lang="it-IT" sz="1400" dirty="0" smtClean="0">
                <a:latin typeface="Arial" panose="020B0604020202020204" pitchFamily="34" charset="0"/>
                <a:cs typeface="Arial" panose="020B0604020202020204" pitchFamily="34" charset="0"/>
              </a:rPr>
              <a:t> </a:t>
            </a:r>
            <a:r>
              <a:rPr lang="it-IT" sz="1400" i="1" dirty="0" smtClean="0">
                <a:latin typeface="Arial" panose="020B0604020202020204" pitchFamily="34" charset="0"/>
                <a:cs typeface="Arial" panose="020B0604020202020204" pitchFamily="34" charset="0"/>
              </a:rPr>
              <a:t>un’operazione </a:t>
            </a:r>
            <a:r>
              <a:rPr lang="it-IT" sz="1400" i="1" dirty="0">
                <a:latin typeface="Arial" panose="020B0604020202020204" pitchFamily="34" charset="0"/>
                <a:cs typeface="Arial" panose="020B0604020202020204" pitchFamily="34" charset="0"/>
              </a:rPr>
              <a:t>di valore non determinabile)</a:t>
            </a:r>
            <a:r>
              <a:rPr lang="it-IT" sz="1400" dirty="0">
                <a:latin typeface="Arial" panose="020B0604020202020204" pitchFamily="34" charset="0"/>
                <a:cs typeface="Arial" panose="020B0604020202020204" pitchFamily="34" charset="0"/>
              </a:rPr>
              <a:t>;</a:t>
            </a:r>
          </a:p>
          <a:p>
            <a:pPr>
              <a:buFont typeface="Wingdings" panose="05000000000000000000" pitchFamily="2" charset="2"/>
              <a:buChar char="q"/>
            </a:pPr>
            <a:r>
              <a:rPr lang="it-IT" sz="1400" dirty="0" smtClean="0">
                <a:latin typeface="Arial" panose="020B0604020202020204" pitchFamily="34" charset="0"/>
                <a:cs typeface="Arial" panose="020B0604020202020204" pitchFamily="34" charset="0"/>
              </a:rPr>
              <a:t>vi </a:t>
            </a:r>
            <a:r>
              <a:rPr lang="it-IT" sz="1400" dirty="0">
                <a:latin typeface="Arial" panose="020B0604020202020204" pitchFamily="34" charset="0"/>
                <a:cs typeface="Arial" panose="020B0604020202020204" pitchFamily="34" charset="0"/>
              </a:rPr>
              <a:t>è sospetto di riciclaggio o di finanziamento del terrorismo, </a:t>
            </a:r>
            <a:r>
              <a:rPr lang="it-IT" sz="1400" b="1" dirty="0" smtClean="0">
                <a:latin typeface="Arial" panose="020B0604020202020204" pitchFamily="34" charset="0"/>
                <a:cs typeface="Arial" panose="020B0604020202020204" pitchFamily="34" charset="0"/>
              </a:rPr>
              <a:t>indipendentemente da </a:t>
            </a:r>
            <a:r>
              <a:rPr lang="it-IT" sz="1400" b="1" dirty="0">
                <a:latin typeface="Arial" panose="020B0604020202020204" pitchFamily="34" charset="0"/>
                <a:cs typeface="Arial" panose="020B0604020202020204" pitchFamily="34" charset="0"/>
              </a:rPr>
              <a:t>qualsiasi deroga, esenzione o soglia applicabile</a:t>
            </a:r>
            <a:r>
              <a:rPr lang="it-IT" sz="1400" dirty="0" smtClean="0">
                <a:latin typeface="Arial" panose="020B0604020202020204" pitchFamily="34" charset="0"/>
                <a:cs typeface="Arial" panose="020B0604020202020204" pitchFamily="34" charset="0"/>
              </a:rPr>
              <a:t>; (</a:t>
            </a:r>
            <a:r>
              <a:rPr lang="it-IT" sz="1400" b="1" u="sng" dirty="0" smtClean="0">
                <a:latin typeface="Arial" panose="020B0604020202020204" pitchFamily="34" charset="0"/>
                <a:cs typeface="Arial" panose="020B0604020202020204" pitchFamily="34" charset="0"/>
              </a:rPr>
              <a:t>c</a:t>
            </a:r>
            <a:r>
              <a:rPr lang="it-IT" sz="1400" b="1" u="sng" dirty="0" smtClean="0"/>
              <a:t>iò </a:t>
            </a:r>
            <a:r>
              <a:rPr lang="it-IT" sz="1400" b="1" u="sng" dirty="0"/>
              <a:t>significa che l’obbligo di adeguata verifica scatta ogni qual volta sussista il sospetto </a:t>
            </a:r>
            <a:r>
              <a:rPr lang="it-IT" sz="1400" b="1" u="sng" dirty="0" smtClean="0"/>
              <a:t>di riciclaggio </a:t>
            </a:r>
            <a:r>
              <a:rPr lang="it-IT" sz="1400" b="1" u="sng" dirty="0"/>
              <a:t>o finanziamento del terrorismo, indipendentemente dal fatto che l’operazione ne risulti normalmente esclusa, come nel caso di redazione o trasmissione di dichiarazioni fiscali o anche di pratiche di amministrazione del personale</a:t>
            </a:r>
            <a:r>
              <a:rPr lang="it-IT" sz="1400" dirty="0" smtClean="0"/>
              <a:t>.)</a:t>
            </a:r>
            <a:endParaRPr lang="it-IT" sz="1400" dirty="0"/>
          </a:p>
          <a:p>
            <a:pPr>
              <a:buFont typeface="Wingdings" panose="05000000000000000000" pitchFamily="2" charset="2"/>
              <a:buChar char="q"/>
            </a:pPr>
            <a:r>
              <a:rPr lang="it-IT" sz="1400" dirty="0" smtClean="0">
                <a:latin typeface="Arial" panose="020B0604020202020204" pitchFamily="34" charset="0"/>
                <a:cs typeface="Arial" panose="020B0604020202020204" pitchFamily="34" charset="0"/>
              </a:rPr>
              <a:t>vi </a:t>
            </a:r>
            <a:r>
              <a:rPr lang="it-IT" sz="1400" dirty="0">
                <a:latin typeface="Arial" panose="020B0604020202020204" pitchFamily="34" charset="0"/>
                <a:cs typeface="Arial" panose="020B0604020202020204" pitchFamily="34" charset="0"/>
              </a:rPr>
              <a:t>sono dubbi sulla veridicità o sull’adeguatezza dei dati </a:t>
            </a:r>
            <a:r>
              <a:rPr lang="it-IT" sz="1400" dirty="0" smtClean="0">
                <a:latin typeface="Arial" panose="020B0604020202020204" pitchFamily="34" charset="0"/>
                <a:cs typeface="Arial" panose="020B0604020202020204" pitchFamily="34" charset="0"/>
              </a:rPr>
              <a:t>precedentemente ottenuti </a:t>
            </a:r>
            <a:r>
              <a:rPr lang="it-IT" sz="1400" dirty="0">
                <a:latin typeface="Arial" panose="020B0604020202020204" pitchFamily="34" charset="0"/>
                <a:cs typeface="Arial" panose="020B0604020202020204" pitchFamily="34" charset="0"/>
              </a:rPr>
              <a:t>ai fini dell’identificazione di un cliente.</a:t>
            </a:r>
          </a:p>
          <a:p>
            <a:pPr marL="0" indent="0">
              <a:buNone/>
            </a:pPr>
            <a:endParaRPr lang="it-IT" sz="1400" dirty="0"/>
          </a:p>
          <a:p>
            <a:pPr marL="0" indent="0">
              <a:buNone/>
            </a:pPr>
            <a:endParaRPr lang="it-IT" sz="14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25</a:t>
            </a:fld>
            <a:endParaRPr lang="it-IT"/>
          </a:p>
        </p:txBody>
      </p:sp>
      <p:pic>
        <p:nvPicPr>
          <p:cNvPr id="6" name="Immagine 5"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2226753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7925"/>
          </a:xfrm>
        </p:spPr>
        <p:txBody>
          <a:bodyPr>
            <a:normAutofit fontScale="90000"/>
          </a:bodyPr>
          <a:lstStyle/>
          <a:p>
            <a:r>
              <a:rPr lang="it-IT" sz="2400" dirty="0" smtClean="0"/>
              <a:t/>
            </a:r>
            <a:br>
              <a:rPr lang="it-IT" sz="2400" dirty="0" smtClean="0"/>
            </a:br>
            <a:r>
              <a:rPr lang="it-IT" sz="2700" b="1" dirty="0" smtClean="0"/>
              <a:t>REGISTRAZIONE E CONSERVAZIONE </a:t>
            </a:r>
            <a:r>
              <a:rPr lang="it-IT" sz="2700" b="1" dirty="0"/>
              <a:t>DEI DATI</a:t>
            </a:r>
            <a:br>
              <a:rPr lang="it-IT" sz="2700" b="1" dirty="0"/>
            </a:br>
            <a:r>
              <a:rPr lang="it-IT" sz="2700" b="1" dirty="0"/>
              <a:t>Capo </a:t>
            </a:r>
            <a:r>
              <a:rPr lang="it-IT" sz="2700" b="1" dirty="0" smtClean="0"/>
              <a:t>II Obblighi </a:t>
            </a:r>
            <a:r>
              <a:rPr lang="it-IT" sz="2700" b="1" dirty="0"/>
              <a:t>di </a:t>
            </a:r>
            <a:r>
              <a:rPr lang="it-IT" sz="2700" b="1" dirty="0" smtClean="0"/>
              <a:t>registrazione ART 36 E SUCC.</a:t>
            </a:r>
            <a:r>
              <a:rPr lang="it-IT" sz="2700" b="1" dirty="0"/>
              <a:t/>
            </a:r>
            <a:br>
              <a:rPr lang="it-IT" sz="2700" b="1" dirty="0"/>
            </a:br>
            <a:r>
              <a:rPr lang="it-IT" sz="2400" dirty="0"/>
              <a:t> </a:t>
            </a:r>
          </a:p>
        </p:txBody>
      </p:sp>
      <p:sp>
        <p:nvSpPr>
          <p:cNvPr id="3" name="Segnaposto contenuto 2"/>
          <p:cNvSpPr>
            <a:spLocks noGrp="1"/>
          </p:cNvSpPr>
          <p:nvPr>
            <p:ph idx="1"/>
          </p:nvPr>
        </p:nvSpPr>
        <p:spPr>
          <a:xfrm>
            <a:off x="457200" y="1556792"/>
            <a:ext cx="8229600" cy="4392488"/>
          </a:xfrm>
        </p:spPr>
        <p:txBody>
          <a:bodyPr>
            <a:normAutofit fontScale="47500" lnSpcReduction="20000"/>
          </a:bodyPr>
          <a:lstStyle/>
          <a:p>
            <a:pPr marL="0" indent="0" algn="ctr">
              <a:buNone/>
            </a:pPr>
            <a:endParaRPr lang="it-IT" dirty="0" smtClean="0"/>
          </a:p>
          <a:p>
            <a:pPr marL="0" indent="0" algn="ctr">
              <a:lnSpc>
                <a:spcPct val="170000"/>
              </a:lnSpc>
              <a:buNone/>
            </a:pPr>
            <a:r>
              <a:rPr lang="it-IT" sz="6000" dirty="0" smtClean="0">
                <a:latin typeface="Arial" panose="020B0604020202020204" pitchFamily="34" charset="0"/>
                <a:cs typeface="Arial" panose="020B0604020202020204" pitchFamily="34" charset="0"/>
              </a:rPr>
              <a:t>Gli </a:t>
            </a:r>
            <a:r>
              <a:rPr lang="it-IT" sz="6000" dirty="0">
                <a:latin typeface="Arial" panose="020B0604020202020204" pitchFamily="34" charset="0"/>
                <a:cs typeface="Arial" panose="020B0604020202020204" pitchFamily="34" charset="0"/>
              </a:rPr>
              <a:t>obblighi di registrazione previsti dal Decreto Legislativo 231/2007 sono assolti riportando </a:t>
            </a:r>
            <a:r>
              <a:rPr lang="it-IT" sz="6000" dirty="0" smtClean="0">
                <a:latin typeface="Arial" panose="020B0604020202020204" pitchFamily="34" charset="0"/>
                <a:cs typeface="Arial" panose="020B0604020202020204" pitchFamily="34" charset="0"/>
              </a:rPr>
              <a:t>nel relativo </a:t>
            </a:r>
            <a:r>
              <a:rPr lang="it-IT" sz="6000" b="1" dirty="0">
                <a:latin typeface="Arial" panose="020B0604020202020204" pitchFamily="34" charset="0"/>
                <a:cs typeface="Arial" panose="020B0604020202020204" pitchFamily="34" charset="0"/>
              </a:rPr>
              <a:t>Archivio Unico Informatico </a:t>
            </a:r>
            <a:r>
              <a:rPr lang="it-IT" sz="6000" dirty="0">
                <a:latin typeface="Arial" panose="020B0604020202020204" pitchFamily="34" charset="0"/>
                <a:cs typeface="Arial" panose="020B0604020202020204" pitchFamily="34" charset="0"/>
              </a:rPr>
              <a:t>(AUI) o nel </a:t>
            </a:r>
            <a:r>
              <a:rPr lang="it-IT" sz="6000" b="1" dirty="0">
                <a:latin typeface="Arial" panose="020B0604020202020204" pitchFamily="34" charset="0"/>
                <a:cs typeface="Arial" panose="020B0604020202020204" pitchFamily="34" charset="0"/>
              </a:rPr>
              <a:t>registro della clientela </a:t>
            </a:r>
            <a:r>
              <a:rPr lang="it-IT" sz="6000" dirty="0">
                <a:latin typeface="Arial" panose="020B0604020202020204" pitchFamily="34" charset="0"/>
                <a:cs typeface="Arial" panose="020B0604020202020204" pitchFamily="34" charset="0"/>
              </a:rPr>
              <a:t>le informazioni </a:t>
            </a:r>
            <a:r>
              <a:rPr lang="it-IT" sz="6000" dirty="0" smtClean="0">
                <a:latin typeface="Arial" panose="020B0604020202020204" pitchFamily="34" charset="0"/>
                <a:cs typeface="Arial" panose="020B0604020202020204" pitchFamily="34" charset="0"/>
              </a:rPr>
              <a:t>acquisite per </a:t>
            </a:r>
            <a:r>
              <a:rPr lang="it-IT" sz="6000" dirty="0">
                <a:latin typeface="Arial" panose="020B0604020202020204" pitchFamily="34" charset="0"/>
                <a:cs typeface="Arial" panose="020B0604020202020204" pitchFamily="34" charset="0"/>
              </a:rPr>
              <a:t>assolvere gli obblighi di </a:t>
            </a:r>
            <a:r>
              <a:rPr lang="it-IT" sz="6000" dirty="0" smtClean="0">
                <a:latin typeface="Arial" panose="020B0604020202020204" pitchFamily="34" charset="0"/>
                <a:cs typeface="Arial" panose="020B0604020202020204" pitchFamily="34" charset="0"/>
              </a:rPr>
              <a:t>adeguata verifica</a:t>
            </a:r>
          </a:p>
          <a:p>
            <a:pPr marL="0" indent="0" algn="just">
              <a:buNone/>
            </a:pPr>
            <a:endParaRPr lang="it-IT" sz="6000" dirty="0">
              <a:latin typeface="Arial" panose="020B0604020202020204" pitchFamily="34" charset="0"/>
              <a:cs typeface="Arial" panose="020B0604020202020204" pitchFamily="34" charset="0"/>
            </a:endParaRPr>
          </a:p>
          <a:p>
            <a:pPr marL="0" indent="0" algn="ctr">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26</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332656"/>
            <a:ext cx="447262" cy="576064"/>
          </a:xfrm>
          <a:prstGeom prst="rect">
            <a:avLst/>
          </a:prstGeom>
          <a:noFill/>
          <a:ln>
            <a:noFill/>
          </a:ln>
        </p:spPr>
      </p:pic>
    </p:spTree>
    <p:extLst>
      <p:ext uri="{BB962C8B-B14F-4D97-AF65-F5344CB8AC3E}">
        <p14:creationId xmlns:p14="http://schemas.microsoft.com/office/powerpoint/2010/main" val="38602210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26170"/>
          </a:xfrm>
        </p:spPr>
        <p:txBody>
          <a:bodyPr>
            <a:noAutofit/>
          </a:bodyPr>
          <a:lstStyle/>
          <a:p>
            <a:r>
              <a:rPr lang="it-IT" sz="2400" b="1" dirty="0"/>
              <a:t>REGISTRAZIONE E CONSERVAZIONE DEI DATI</a:t>
            </a:r>
            <a:br>
              <a:rPr lang="it-IT" sz="2400" b="1" dirty="0"/>
            </a:br>
            <a:r>
              <a:rPr lang="it-IT" sz="2400" b="1" dirty="0"/>
              <a:t>Capo </a:t>
            </a:r>
            <a:r>
              <a:rPr lang="it-IT" sz="2400" b="1" dirty="0" smtClean="0"/>
              <a:t>II Obblighi </a:t>
            </a:r>
            <a:r>
              <a:rPr lang="it-IT" sz="2400" b="1" dirty="0"/>
              <a:t>di registrazione ART 36 E SUCC.</a:t>
            </a:r>
            <a:br>
              <a:rPr lang="it-IT" sz="2400" b="1" dirty="0"/>
            </a:br>
            <a:endParaRPr lang="it-IT" sz="2400" dirty="0"/>
          </a:p>
        </p:txBody>
      </p:sp>
      <p:sp>
        <p:nvSpPr>
          <p:cNvPr id="3" name="Segnaposto contenuto 2"/>
          <p:cNvSpPr>
            <a:spLocks noGrp="1"/>
          </p:cNvSpPr>
          <p:nvPr>
            <p:ph idx="1"/>
          </p:nvPr>
        </p:nvSpPr>
        <p:spPr>
          <a:xfrm>
            <a:off x="457200" y="1412776"/>
            <a:ext cx="8229600" cy="4713387"/>
          </a:xfrm>
        </p:spPr>
        <p:txBody>
          <a:bodyPr>
            <a:normAutofit fontScale="92500" lnSpcReduction="20000"/>
          </a:bodyPr>
          <a:lstStyle/>
          <a:p>
            <a:pPr marL="0" indent="0" algn="just">
              <a:buNone/>
            </a:pPr>
            <a:r>
              <a:rPr lang="it-IT" dirty="0" smtClean="0"/>
              <a:t>Le informazioni oggetto </a:t>
            </a:r>
            <a:r>
              <a:rPr lang="it-IT" dirty="0"/>
              <a:t>di </a:t>
            </a:r>
            <a:r>
              <a:rPr lang="it-IT" dirty="0" smtClean="0"/>
              <a:t>registrazione devono essere raccolte affinché possano:</a:t>
            </a:r>
          </a:p>
          <a:p>
            <a:pPr algn="just">
              <a:buFont typeface="Wingdings" panose="05000000000000000000" pitchFamily="2" charset="2"/>
              <a:buChar char="v"/>
            </a:pPr>
            <a:r>
              <a:rPr lang="it-IT" dirty="0" smtClean="0"/>
              <a:t>essere </a:t>
            </a:r>
            <a:r>
              <a:rPr lang="it-IT" b="1" dirty="0"/>
              <a:t>utilizzate per qualsiasi indagine </a:t>
            </a:r>
            <a:r>
              <a:rPr lang="it-IT" dirty="0"/>
              <a:t>su eventuali operazioni di </a:t>
            </a:r>
            <a:r>
              <a:rPr lang="it-IT" dirty="0" smtClean="0"/>
              <a:t>riciclaggio o </a:t>
            </a:r>
            <a:r>
              <a:rPr lang="it-IT" dirty="0"/>
              <a:t>di finanziamento del terrorismo, o per corrispondenti analisi, effettuate dalla UIF o </a:t>
            </a:r>
            <a:r>
              <a:rPr lang="it-IT" dirty="0" smtClean="0"/>
              <a:t>da qualsiasi </a:t>
            </a:r>
            <a:r>
              <a:rPr lang="it-IT" dirty="0"/>
              <a:t>altra Autorità competente ;</a:t>
            </a:r>
          </a:p>
          <a:p>
            <a:pPr algn="just">
              <a:buFont typeface="Wingdings" panose="05000000000000000000" pitchFamily="2" charset="2"/>
              <a:buChar char="v"/>
            </a:pPr>
            <a:r>
              <a:rPr lang="it-IT" dirty="0" smtClean="0"/>
              <a:t>essere </a:t>
            </a:r>
            <a:r>
              <a:rPr lang="it-IT" b="1" dirty="0"/>
              <a:t>utilizzate ai fini fiscali </a:t>
            </a:r>
            <a:r>
              <a:rPr lang="it-IT" dirty="0"/>
              <a:t>secondo le disposizioni vigenti (e quindi </a:t>
            </a:r>
            <a:r>
              <a:rPr lang="it-IT" dirty="0" smtClean="0"/>
              <a:t>al ricorrere </a:t>
            </a:r>
            <a:r>
              <a:rPr lang="it-IT" dirty="0"/>
              <a:t>dei presupposti previsti dal DPR 600/73 per le imposte dirette e dal DPR </a:t>
            </a:r>
            <a:r>
              <a:rPr lang="it-IT" dirty="0" smtClean="0"/>
              <a:t>633/72 per </a:t>
            </a:r>
            <a:r>
              <a:rPr lang="it-IT" dirty="0"/>
              <a:t>l’Imposta sul Valore Aggiunto)</a:t>
            </a: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27</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84368" y="556499"/>
            <a:ext cx="447262" cy="576064"/>
          </a:xfrm>
          <a:prstGeom prst="rect">
            <a:avLst/>
          </a:prstGeom>
          <a:noFill/>
          <a:ln>
            <a:noFill/>
          </a:ln>
        </p:spPr>
      </p:pic>
    </p:spTree>
    <p:extLst>
      <p:ext uri="{BB962C8B-B14F-4D97-AF65-F5344CB8AC3E}">
        <p14:creationId xmlns:p14="http://schemas.microsoft.com/office/powerpoint/2010/main" val="3470674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rmAutofit/>
          </a:bodyPr>
          <a:lstStyle/>
          <a:p>
            <a:r>
              <a:rPr lang="it-IT" sz="2400" b="1" dirty="0"/>
              <a:t>REGISTRAZIONE E CONSERVAZIONE DEI DATI</a:t>
            </a:r>
            <a:r>
              <a:rPr lang="it-IT" sz="2400" b="1" dirty="0" smtClean="0"/>
              <a:t/>
            </a:r>
            <a:br>
              <a:rPr lang="it-IT" sz="2400" b="1" dirty="0" smtClean="0"/>
            </a:br>
            <a:r>
              <a:rPr lang="it-IT" sz="2400" b="1" dirty="0" smtClean="0"/>
              <a:t>informazioni obbligatorie da registrare </a:t>
            </a:r>
            <a:endParaRPr lang="it-IT" sz="2400" b="1" dirty="0"/>
          </a:p>
        </p:txBody>
      </p:sp>
      <p:sp>
        <p:nvSpPr>
          <p:cNvPr id="3" name="Segnaposto contenuto 2"/>
          <p:cNvSpPr>
            <a:spLocks noGrp="1"/>
          </p:cNvSpPr>
          <p:nvPr>
            <p:ph idx="1"/>
          </p:nvPr>
        </p:nvSpPr>
        <p:spPr>
          <a:xfrm>
            <a:off x="457200" y="1268760"/>
            <a:ext cx="8229600" cy="4857403"/>
          </a:xfrm>
        </p:spPr>
        <p:txBody>
          <a:bodyPr>
            <a:normAutofit fontScale="85000" lnSpcReduction="20000"/>
          </a:bodyPr>
          <a:lstStyle/>
          <a:p>
            <a:pPr algn="just">
              <a:buFont typeface="Wingdings" panose="05000000000000000000" pitchFamily="2" charset="2"/>
              <a:buChar char="v"/>
            </a:pPr>
            <a:r>
              <a:rPr lang="it-IT" b="1" dirty="0"/>
              <a:t>la data di instaurazione </a:t>
            </a:r>
            <a:r>
              <a:rPr lang="it-IT" b="1" i="1" dirty="0"/>
              <a:t>(</a:t>
            </a:r>
            <a:r>
              <a:rPr lang="it-IT" b="1" i="1" dirty="0" smtClean="0"/>
              <a:t>conferimento</a:t>
            </a:r>
            <a:r>
              <a:rPr lang="it-IT" b="1" dirty="0"/>
              <a:t> </a:t>
            </a:r>
            <a:r>
              <a:rPr lang="it-IT" b="1" i="1" dirty="0" smtClean="0"/>
              <a:t>dell’incarico</a:t>
            </a:r>
            <a:r>
              <a:rPr lang="it-IT" b="1" i="1" dirty="0"/>
              <a:t>) </a:t>
            </a:r>
            <a:r>
              <a:rPr lang="it-IT" dirty="0"/>
              <a:t>e i dati identificativi del cliente, del suo rappresentante e del </a:t>
            </a:r>
            <a:r>
              <a:rPr lang="it-IT" b="1" dirty="0"/>
              <a:t>titolare </a:t>
            </a:r>
            <a:r>
              <a:rPr lang="it-IT" b="1" dirty="0" smtClean="0"/>
              <a:t>effettivo</a:t>
            </a:r>
            <a:r>
              <a:rPr lang="it-IT" dirty="0" smtClean="0"/>
              <a:t>, una </a:t>
            </a:r>
            <a:r>
              <a:rPr lang="it-IT" dirty="0"/>
              <a:t>sintetica descrizione della tipologia della </a:t>
            </a:r>
            <a:r>
              <a:rPr lang="it-IT" dirty="0" smtClean="0"/>
              <a:t>prestazione </a:t>
            </a:r>
            <a:r>
              <a:rPr lang="it-IT" dirty="0"/>
              <a:t>professionale fornita, oltre </a:t>
            </a:r>
            <a:r>
              <a:rPr lang="it-IT" dirty="0" smtClean="0"/>
              <a:t>allo scopo </a:t>
            </a:r>
            <a:r>
              <a:rPr lang="it-IT" dirty="0"/>
              <a:t>e alla natura prevista della prestazione professionale</a:t>
            </a:r>
            <a:r>
              <a:rPr lang="it-IT" dirty="0" smtClean="0"/>
              <a:t>;</a:t>
            </a:r>
          </a:p>
          <a:p>
            <a:pPr algn="just">
              <a:buFont typeface="Wingdings" panose="05000000000000000000" pitchFamily="2" charset="2"/>
              <a:buChar char="v"/>
            </a:pPr>
            <a:r>
              <a:rPr lang="it-IT" b="1" dirty="0"/>
              <a:t>tutte le operazioni di importo pari o superiore a </a:t>
            </a:r>
            <a:r>
              <a:rPr lang="it-IT" b="1" u="sng" dirty="0"/>
              <a:t>15.000 </a:t>
            </a:r>
            <a:r>
              <a:rPr lang="it-IT" b="1" u="sng" dirty="0" smtClean="0"/>
              <a:t>euro</a:t>
            </a:r>
            <a:r>
              <a:rPr lang="it-IT" b="1" dirty="0" smtClean="0"/>
              <a:t>,</a:t>
            </a:r>
            <a:r>
              <a:rPr lang="it-IT" dirty="0"/>
              <a:t> </a:t>
            </a:r>
            <a:r>
              <a:rPr lang="it-IT" dirty="0" smtClean="0"/>
              <a:t>indipendentemente </a:t>
            </a:r>
            <a:r>
              <a:rPr lang="it-IT" dirty="0"/>
              <a:t>dal fatto che si tratti di un’operazione unica o di più operazioni </a:t>
            </a:r>
            <a:r>
              <a:rPr lang="it-IT" dirty="0" smtClean="0"/>
              <a:t>che appaiono </a:t>
            </a:r>
            <a:r>
              <a:rPr lang="it-IT" dirty="0"/>
              <a:t>tra di loro collegate per realizzare un’operazione frazionata: la </a:t>
            </a:r>
            <a:r>
              <a:rPr lang="it-IT" dirty="0" smtClean="0"/>
              <a:t>causale, l’importo</a:t>
            </a:r>
            <a:r>
              <a:rPr lang="it-IT" dirty="0"/>
              <a:t>, la tipologia dell’operazione, i mezzi di pagamento e i dati identificativi </a:t>
            </a:r>
            <a:r>
              <a:rPr lang="it-IT" dirty="0" smtClean="0"/>
              <a:t>del soggetto </a:t>
            </a:r>
            <a:r>
              <a:rPr lang="it-IT" dirty="0"/>
              <a:t>che effettua l’operazione e di quello per conto del quale eventualmente opera.</a:t>
            </a:r>
          </a:p>
          <a:p>
            <a:pPr marL="0" indent="0">
              <a:buNone/>
            </a:pP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28</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332656"/>
            <a:ext cx="447262" cy="576064"/>
          </a:xfrm>
          <a:prstGeom prst="rect">
            <a:avLst/>
          </a:prstGeom>
          <a:noFill/>
          <a:ln>
            <a:noFill/>
          </a:ln>
        </p:spPr>
      </p:pic>
    </p:spTree>
    <p:extLst>
      <p:ext uri="{BB962C8B-B14F-4D97-AF65-F5344CB8AC3E}">
        <p14:creationId xmlns:p14="http://schemas.microsoft.com/office/powerpoint/2010/main" val="3227099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t>REGISTRAZIONE E CONSERVAZIONE DEI DATI</a:t>
            </a:r>
            <a:br>
              <a:rPr lang="it-IT" sz="2400" b="1" dirty="0"/>
            </a:br>
            <a:r>
              <a:rPr lang="it-IT" sz="2400" b="1" dirty="0" smtClean="0"/>
              <a:t>quando registrare le informazioni obbligatorie </a:t>
            </a:r>
            <a:endParaRPr lang="it-IT" sz="2400" dirty="0"/>
          </a:p>
        </p:txBody>
      </p:sp>
      <p:sp>
        <p:nvSpPr>
          <p:cNvPr id="3" name="Segnaposto contenuto 2"/>
          <p:cNvSpPr>
            <a:spLocks noGrp="1"/>
          </p:cNvSpPr>
          <p:nvPr>
            <p:ph idx="1"/>
          </p:nvPr>
        </p:nvSpPr>
        <p:spPr>
          <a:xfrm>
            <a:off x="457200" y="1340768"/>
            <a:ext cx="8229600" cy="5040560"/>
          </a:xfrm>
        </p:spPr>
        <p:txBody>
          <a:bodyPr>
            <a:normAutofit fontScale="92500" lnSpcReduction="20000"/>
          </a:bodyPr>
          <a:lstStyle/>
          <a:p>
            <a:pPr marL="0" indent="0">
              <a:buNone/>
            </a:pPr>
            <a:r>
              <a:rPr lang="it-IT" dirty="0">
                <a:latin typeface="Arial" panose="020B0604020202020204" pitchFamily="34" charset="0"/>
                <a:cs typeface="Arial" panose="020B0604020202020204" pitchFamily="34" charset="0"/>
              </a:rPr>
              <a:t>Le informazioni di natura obbligatoria, devono essere </a:t>
            </a:r>
            <a:r>
              <a:rPr lang="it-IT" b="1" dirty="0">
                <a:latin typeface="Arial" panose="020B0604020202020204" pitchFamily="34" charset="0"/>
                <a:cs typeface="Arial" panose="020B0604020202020204" pitchFamily="34" charset="0"/>
              </a:rPr>
              <a:t>registrate tempestivamente </a:t>
            </a:r>
            <a:r>
              <a:rPr lang="it-IT" dirty="0">
                <a:latin typeface="Arial" panose="020B0604020202020204" pitchFamily="34" charset="0"/>
                <a:cs typeface="Arial" panose="020B0604020202020204" pitchFamily="34" charset="0"/>
              </a:rPr>
              <a:t>e, </a:t>
            </a:r>
            <a:r>
              <a:rPr lang="it-IT" dirty="0" smtClean="0">
                <a:latin typeface="Arial" panose="020B0604020202020204" pitchFamily="34" charset="0"/>
                <a:cs typeface="Arial" panose="020B0604020202020204" pitchFamily="34" charset="0"/>
              </a:rPr>
              <a:t>comunque, </a:t>
            </a:r>
            <a:r>
              <a:rPr lang="it-IT" b="1" dirty="0" smtClean="0">
                <a:latin typeface="Arial" panose="020B0604020202020204" pitchFamily="34" charset="0"/>
                <a:cs typeface="Arial" panose="020B0604020202020204" pitchFamily="34" charset="0"/>
              </a:rPr>
              <a:t>non </a:t>
            </a:r>
            <a:r>
              <a:rPr lang="it-IT" b="1" dirty="0">
                <a:latin typeface="Arial" panose="020B0604020202020204" pitchFamily="34" charset="0"/>
                <a:cs typeface="Arial" panose="020B0604020202020204" pitchFamily="34" charset="0"/>
              </a:rPr>
              <a:t>oltre il trentesimo giorno successivo all’accettazione dell’incarico professionale</a:t>
            </a:r>
            <a:r>
              <a:rPr lang="it-IT" dirty="0">
                <a:latin typeface="Arial" panose="020B0604020202020204" pitchFamily="34" charset="0"/>
                <a:cs typeface="Arial" panose="020B0604020202020204" pitchFamily="34" charset="0"/>
              </a:rPr>
              <a:t> </a:t>
            </a:r>
            <a:r>
              <a:rPr lang="it-IT" dirty="0" smtClean="0">
                <a:latin typeface="Arial" panose="020B0604020202020204" pitchFamily="34" charset="0"/>
                <a:cs typeface="Arial" panose="020B0604020202020204" pitchFamily="34" charset="0"/>
              </a:rPr>
              <a:t>o all’eventuale </a:t>
            </a:r>
            <a:r>
              <a:rPr lang="it-IT" dirty="0">
                <a:latin typeface="Arial" panose="020B0604020202020204" pitchFamily="34" charset="0"/>
                <a:cs typeface="Arial" panose="020B0604020202020204" pitchFamily="34" charset="0"/>
              </a:rPr>
              <a:t>conoscenza successiva di ulteriori informazioni o al termine della </a:t>
            </a:r>
            <a:r>
              <a:rPr lang="it-IT" dirty="0" smtClean="0">
                <a:latin typeface="Arial" panose="020B0604020202020204" pitchFamily="34" charset="0"/>
                <a:cs typeface="Arial" panose="020B0604020202020204" pitchFamily="34" charset="0"/>
              </a:rPr>
              <a:t>prestazione professionale </a:t>
            </a:r>
            <a:r>
              <a:rPr lang="it-IT" i="1" dirty="0">
                <a:latin typeface="Arial" panose="020B0604020202020204" pitchFamily="34" charset="0"/>
                <a:cs typeface="Arial" panose="020B0604020202020204" pitchFamily="34" charset="0"/>
              </a:rPr>
              <a:t>(quest’ultima possibilità riguarda le sole prestazioni di durata istantanea o </a:t>
            </a:r>
            <a:r>
              <a:rPr lang="it-IT" i="1" dirty="0" smtClean="0">
                <a:latin typeface="Arial" panose="020B0604020202020204" pitchFamily="34" charset="0"/>
                <a:cs typeface="Arial" panose="020B0604020202020204" pitchFamily="34" charset="0"/>
              </a:rPr>
              <a:t>comunque</a:t>
            </a:r>
            <a:r>
              <a:rPr lang="it-IT" dirty="0">
                <a:latin typeface="Arial" panose="020B0604020202020204" pitchFamily="34" charset="0"/>
                <a:cs typeface="Arial" panose="020B0604020202020204" pitchFamily="34" charset="0"/>
              </a:rPr>
              <a:t> </a:t>
            </a:r>
            <a:r>
              <a:rPr lang="it-IT" i="1" dirty="0" smtClean="0">
                <a:latin typeface="Arial" panose="020B0604020202020204" pitchFamily="34" charset="0"/>
                <a:cs typeface="Arial" panose="020B0604020202020204" pitchFamily="34" charset="0"/>
              </a:rPr>
              <a:t>molto </a:t>
            </a:r>
            <a:r>
              <a:rPr lang="it-IT" i="1" dirty="0">
                <a:latin typeface="Arial" panose="020B0604020202020204" pitchFamily="34" charset="0"/>
                <a:cs typeface="Arial" panose="020B0604020202020204" pitchFamily="34" charset="0"/>
              </a:rPr>
              <a:t>breve) </a:t>
            </a:r>
            <a:r>
              <a:rPr lang="it-IT" dirty="0">
                <a:latin typeface="Arial" panose="020B0604020202020204" pitchFamily="34" charset="0"/>
                <a:cs typeface="Arial" panose="020B0604020202020204" pitchFamily="34" charset="0"/>
              </a:rPr>
              <a:t>e </a:t>
            </a:r>
            <a:r>
              <a:rPr lang="it-IT" b="1" dirty="0">
                <a:latin typeface="Arial" panose="020B0604020202020204" pitchFamily="34" charset="0"/>
                <a:cs typeface="Arial" panose="020B0604020202020204" pitchFamily="34" charset="0"/>
              </a:rPr>
              <a:t>devono essere conservate per un periodo di dieci anni</a:t>
            </a:r>
            <a:r>
              <a:rPr lang="it-IT" dirty="0">
                <a:latin typeface="Arial" panose="020B0604020202020204" pitchFamily="34" charset="0"/>
                <a:cs typeface="Arial" panose="020B0604020202020204" pitchFamily="34" charset="0"/>
              </a:rPr>
              <a:t>.</a:t>
            </a:r>
          </a:p>
          <a:p>
            <a:endParaRPr lang="it-IT" sz="2300" dirty="0" smtClean="0"/>
          </a:p>
          <a:p>
            <a:r>
              <a:rPr lang="it-IT" sz="2300" dirty="0" smtClean="0"/>
              <a:t>Gli </a:t>
            </a:r>
            <a:r>
              <a:rPr lang="it-IT" sz="2300" dirty="0"/>
              <a:t>obblighi di registrazione </a:t>
            </a:r>
            <a:r>
              <a:rPr lang="it-IT" sz="2300" b="1" dirty="0"/>
              <a:t>non si applicano nelle ipotesi di obblighi semplificati di adeguata verifica della clientela</a:t>
            </a:r>
            <a:r>
              <a:rPr lang="it-IT" sz="2300" dirty="0"/>
              <a:t>.</a:t>
            </a:r>
          </a:p>
          <a:p>
            <a:pPr marL="0" indent="0">
              <a:buNone/>
            </a:pPr>
            <a:endParaRPr lang="it-IT" dirty="0">
              <a:latin typeface="Arial" panose="020B0604020202020204" pitchFamily="34" charset="0"/>
              <a:cs typeface="Arial" panose="020B0604020202020204" pitchFamily="34" charset="0"/>
            </a:endParaRP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29</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25812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0" indent="0"/>
            <a:r>
              <a:rPr lang="it-IT" sz="1400" dirty="0" smtClean="0"/>
              <a:t>				    </a:t>
            </a:r>
            <a:br>
              <a:rPr lang="it-IT" sz="1400" dirty="0" smtClean="0"/>
            </a:br>
            <a:r>
              <a:rPr lang="it-IT" sz="1400" dirty="0"/>
              <a:t>	</a:t>
            </a:r>
            <a:r>
              <a:rPr lang="it-IT" sz="1400" dirty="0" smtClean="0"/>
              <a:t>			     </a:t>
            </a:r>
            <a:r>
              <a:rPr lang="it-IT" sz="1400" dirty="0" smtClean="0"/>
              <a:t/>
            </a:r>
            <a:br>
              <a:rPr lang="it-IT" sz="1400" dirty="0" smtClean="0"/>
            </a:br>
            <a:r>
              <a:rPr lang="it-IT" sz="1600" b="1" dirty="0" smtClean="0">
                <a:latin typeface="Arial" panose="020B0604020202020204" pitchFamily="34" charset="0"/>
                <a:cs typeface="Arial" panose="020B0604020202020204" pitchFamily="34" charset="0"/>
              </a:rPr>
              <a:t>FONTI </a:t>
            </a:r>
            <a:r>
              <a:rPr lang="it-IT" sz="1600" b="1" dirty="0" smtClean="0">
                <a:latin typeface="Arial" panose="020B0604020202020204" pitchFamily="34" charset="0"/>
                <a:cs typeface="Arial" panose="020B0604020202020204" pitchFamily="34" charset="0"/>
              </a:rPr>
              <a:t/>
            </a:r>
            <a:br>
              <a:rPr lang="it-IT" sz="1600" b="1" dirty="0" smtClean="0">
                <a:latin typeface="Arial" panose="020B0604020202020204" pitchFamily="34" charset="0"/>
                <a:cs typeface="Arial" panose="020B0604020202020204" pitchFamily="34" charset="0"/>
              </a:rPr>
            </a:br>
            <a:r>
              <a:rPr lang="it-IT" sz="500" dirty="0"/>
              <a:t/>
            </a:r>
            <a:br>
              <a:rPr lang="it-IT" sz="500" dirty="0"/>
            </a:br>
            <a:r>
              <a:rPr lang="it-IT" sz="1800" b="1" dirty="0">
                <a:latin typeface="Arial" panose="020B0604020202020204" pitchFamily="34" charset="0"/>
                <a:cs typeface="Arial" panose="020B0604020202020204" pitchFamily="34" charset="0"/>
              </a:rPr>
              <a:t>La legge 6 agosto 2013, n. 97</a:t>
            </a:r>
            <a:r>
              <a:rPr lang="it-IT" sz="1400" b="1" dirty="0">
                <a:latin typeface="Arial" panose="020B0604020202020204" pitchFamily="34" charset="0"/>
                <a:cs typeface="Arial" panose="020B0604020202020204" pitchFamily="34" charset="0"/>
              </a:rPr>
              <a:t> </a:t>
            </a:r>
            <a:r>
              <a:rPr lang="it-IT" sz="1400" dirty="0">
                <a:latin typeface="Arial" panose="020B0604020202020204" pitchFamily="34" charset="0"/>
                <a:cs typeface="Arial" panose="020B0604020202020204" pitchFamily="34" charset="0"/>
              </a:rPr>
              <a:t>ha modificato la disciplina del cosiddetto monitoraggio fiscale di cui al decreto legge 28 giugno 1990, n. 167  convertito con modificazioni, dalla legge 4 agosto 1990, n.227. </a:t>
            </a:r>
            <a:br>
              <a:rPr lang="it-IT" sz="1400" dirty="0">
                <a:latin typeface="Arial" panose="020B0604020202020204" pitchFamily="34" charset="0"/>
                <a:cs typeface="Arial" panose="020B0604020202020204" pitchFamily="34" charset="0"/>
              </a:rPr>
            </a:br>
            <a:r>
              <a:rPr lang="it-IT" sz="700" dirty="0">
                <a:latin typeface="Arial" panose="020B0604020202020204" pitchFamily="34" charset="0"/>
                <a:cs typeface="Arial" panose="020B0604020202020204" pitchFamily="34" charset="0"/>
              </a:rPr>
              <a:t/>
            </a:r>
            <a:br>
              <a:rPr lang="it-IT" sz="700" dirty="0">
                <a:latin typeface="Arial" panose="020B0604020202020204" pitchFamily="34" charset="0"/>
                <a:cs typeface="Arial" panose="020B0604020202020204" pitchFamily="34" charset="0"/>
              </a:rPr>
            </a:br>
            <a:r>
              <a:rPr lang="it-IT" sz="1400" b="1" dirty="0">
                <a:latin typeface="Arial" panose="020B0604020202020204" pitchFamily="34" charset="0"/>
                <a:cs typeface="Arial" panose="020B0604020202020204" pitchFamily="34" charset="0"/>
              </a:rPr>
              <a:t>L’articolo 9, comma 1, lettera </a:t>
            </a:r>
            <a:r>
              <a:rPr lang="it-IT" sz="1400" b="1" dirty="0" smtClean="0">
                <a:latin typeface="Arial" panose="020B0604020202020204" pitchFamily="34" charset="0"/>
                <a:cs typeface="Arial" panose="020B0604020202020204" pitchFamily="34" charset="0"/>
              </a:rPr>
              <a:t>a) </a:t>
            </a:r>
            <a:r>
              <a:rPr lang="it-IT" sz="1400" b="1" dirty="0">
                <a:latin typeface="Arial" panose="020B0604020202020204" pitchFamily="34" charset="0"/>
                <a:cs typeface="Arial" panose="020B0604020202020204" pitchFamily="34" charset="0"/>
              </a:rPr>
              <a:t>ha sostituito </a:t>
            </a:r>
            <a:r>
              <a:rPr lang="it-IT" sz="1400" b="1" dirty="0" smtClean="0">
                <a:latin typeface="Arial" panose="020B0604020202020204" pitchFamily="34" charset="0"/>
                <a:cs typeface="Arial" panose="020B0604020202020204" pitchFamily="34" charset="0"/>
              </a:rPr>
              <a:t>il testo dell’art</a:t>
            </a:r>
            <a:r>
              <a:rPr lang="it-IT" sz="1400" b="1" dirty="0">
                <a:latin typeface="Arial" panose="020B0604020202020204" pitchFamily="34" charset="0"/>
                <a:cs typeface="Arial" panose="020B0604020202020204" pitchFamily="34" charset="0"/>
              </a:rPr>
              <a:t>. </a:t>
            </a:r>
            <a:r>
              <a:rPr lang="it-IT" sz="1400" b="1" dirty="0" smtClean="0">
                <a:latin typeface="Arial" panose="020B0604020202020204" pitchFamily="34" charset="0"/>
                <a:cs typeface="Arial" panose="020B0604020202020204" pitchFamily="34" charset="0"/>
              </a:rPr>
              <a:t>1 </a:t>
            </a:r>
            <a:r>
              <a:rPr lang="it-IT" sz="1400" b="1" dirty="0">
                <a:latin typeface="Arial" panose="020B0604020202020204" pitchFamily="34" charset="0"/>
                <a:cs typeface="Arial" panose="020B0604020202020204" pitchFamily="34" charset="0"/>
              </a:rPr>
              <a:t>del decreto legge 167/1990</a:t>
            </a:r>
            <a:br>
              <a:rPr lang="it-IT" sz="1400" b="1" dirty="0">
                <a:latin typeface="Arial" panose="020B0604020202020204" pitchFamily="34" charset="0"/>
                <a:cs typeface="Arial" panose="020B0604020202020204" pitchFamily="34" charset="0"/>
              </a:rPr>
            </a:br>
            <a:r>
              <a:rPr lang="it-IT" sz="1400" dirty="0">
                <a:latin typeface="Arial" panose="020B0604020202020204" pitchFamily="34" charset="0"/>
                <a:cs typeface="Arial" panose="020B0604020202020204" pitchFamily="34" charset="0"/>
              </a:rPr>
              <a:t/>
            </a:r>
            <a:br>
              <a:rPr lang="it-IT" sz="1400" dirty="0">
                <a:latin typeface="Arial" panose="020B0604020202020204" pitchFamily="34" charset="0"/>
                <a:cs typeface="Arial" panose="020B0604020202020204" pitchFamily="34" charset="0"/>
              </a:rPr>
            </a:br>
            <a:r>
              <a:rPr lang="it-IT" sz="1400" dirty="0">
                <a:latin typeface="Arial" panose="020B0604020202020204" pitchFamily="34" charset="0"/>
                <a:cs typeface="Arial" panose="020B0604020202020204" pitchFamily="34" charset="0"/>
              </a:rPr>
              <a:t>testo in vigore dal: 4-9-2013</a:t>
            </a:r>
            <a:endParaRPr lang="it-IT" sz="1400" dirty="0"/>
          </a:p>
        </p:txBody>
      </p:sp>
      <p:sp>
        <p:nvSpPr>
          <p:cNvPr id="3" name="Segnaposto contenuto 2"/>
          <p:cNvSpPr>
            <a:spLocks noGrp="1"/>
          </p:cNvSpPr>
          <p:nvPr>
            <p:ph idx="1"/>
          </p:nvPr>
        </p:nvSpPr>
        <p:spPr>
          <a:xfrm>
            <a:off x="467544" y="1556792"/>
            <a:ext cx="8229600" cy="4525963"/>
          </a:xfrm>
        </p:spPr>
        <p:txBody>
          <a:bodyPr>
            <a:normAutofit/>
          </a:bodyPr>
          <a:lstStyle/>
          <a:p>
            <a:pPr marL="0" indent="0">
              <a:buNone/>
            </a:pPr>
            <a:r>
              <a:rPr lang="it-IT" sz="1200" dirty="0" smtClean="0"/>
              <a:t>		        </a:t>
            </a:r>
            <a:endParaRPr lang="it-IT" sz="1200" dirty="0" smtClean="0"/>
          </a:p>
          <a:p>
            <a:pPr marL="0" indent="0">
              <a:buNone/>
            </a:pPr>
            <a:r>
              <a:rPr lang="it-IT" sz="1200" dirty="0"/>
              <a:t> </a:t>
            </a:r>
            <a:r>
              <a:rPr lang="it-IT" sz="1200" dirty="0" smtClean="0"/>
              <a:t>                                                    </a:t>
            </a:r>
            <a:r>
              <a:rPr lang="it-IT" sz="1200" dirty="0" smtClean="0"/>
              <a:t>     </a:t>
            </a:r>
            <a:r>
              <a:rPr lang="it-IT" sz="1400" dirty="0" smtClean="0">
                <a:latin typeface="Arial" panose="020B0604020202020204" pitchFamily="34" charset="0"/>
                <a:cs typeface="Arial" panose="020B0604020202020204" pitchFamily="34" charset="0"/>
              </a:rPr>
              <a:t>Art. 1. </a:t>
            </a:r>
            <a:r>
              <a:rPr lang="it-IT" sz="1400" b="1" i="1" dirty="0" smtClean="0">
                <a:latin typeface="Arial" panose="020B0604020202020204" pitchFamily="34" charset="0"/>
                <a:cs typeface="Arial" panose="020B0604020202020204" pitchFamily="34" charset="0"/>
              </a:rPr>
              <a:t>Trasferimenti attraverso intermediari. </a:t>
            </a:r>
            <a:r>
              <a:rPr lang="it-IT" sz="1400" dirty="0" smtClean="0">
                <a:latin typeface="Arial" panose="020B0604020202020204" pitchFamily="34" charset="0"/>
                <a:cs typeface="Arial" panose="020B0604020202020204" pitchFamily="34" charset="0"/>
              </a:rPr>
              <a:t> </a:t>
            </a:r>
          </a:p>
          <a:p>
            <a:endParaRPr lang="it-IT" sz="1050" b="1" i="1" dirty="0" smtClean="0"/>
          </a:p>
          <a:p>
            <a:pPr marL="268288" indent="-268288" algn="just">
              <a:buNone/>
            </a:pPr>
            <a:r>
              <a:rPr lang="it-IT" sz="1400" dirty="0" smtClean="0">
                <a:latin typeface="Arial" panose="020B0604020202020204" pitchFamily="34" charset="0"/>
                <a:cs typeface="Arial" panose="020B0604020202020204" pitchFamily="34" charset="0"/>
              </a:rPr>
              <a:t>1</a:t>
            </a:r>
            <a:r>
              <a:rPr lang="it-IT" sz="1200" dirty="0" smtClean="0"/>
              <a:t>.  </a:t>
            </a:r>
            <a:r>
              <a:rPr lang="it-IT" sz="1400" dirty="0" smtClean="0">
                <a:latin typeface="Arial" panose="020B0604020202020204" pitchFamily="34" charset="0"/>
                <a:cs typeface="Arial" panose="020B0604020202020204" pitchFamily="34" charset="0"/>
              </a:rPr>
              <a:t>Gli intermediari finanziari e gli altri soggetti esercenti </a:t>
            </a:r>
            <a:r>
              <a:rPr lang="it-IT" sz="1400" dirty="0" err="1" smtClean="0">
                <a:latin typeface="Arial" panose="020B0604020202020204" pitchFamily="34" charset="0"/>
                <a:cs typeface="Arial" panose="020B0604020202020204" pitchFamily="34" charset="0"/>
              </a:rPr>
              <a:t>attivita'</a:t>
            </a:r>
            <a:r>
              <a:rPr lang="it-IT" sz="1400" dirty="0" smtClean="0">
                <a:latin typeface="Arial" panose="020B0604020202020204" pitchFamily="34" charset="0"/>
                <a:cs typeface="Arial" panose="020B0604020202020204" pitchFamily="34" charset="0"/>
              </a:rPr>
              <a:t> finanziaria indicati nell'articolo 11, commi 1 e 2, del decreto legislativo 21 novembre 2007, n. 231, che intervengono, anche attraverso movimentazione di conti, nei trasferimenti da o verso l'estero di mezzi di pagamento di cui all'articolo 1, comma 2, lettera i), del medesimo decreto legislativo 21 novembre 2007, n. 231, sono tenuti a trasmettere all'Agenzia delle entrate i dati relativi alle predette operazioni oggetto di rilevazione ai sensi dell'articolo 36, comma 2, lettera b), del citato decreto legislativo n. 231 del 2007, </a:t>
            </a:r>
            <a:r>
              <a:rPr lang="it-IT" sz="1400" b="1" u="sng" dirty="0" smtClean="0">
                <a:latin typeface="Arial" panose="020B0604020202020204" pitchFamily="34" charset="0"/>
                <a:cs typeface="Arial" panose="020B0604020202020204" pitchFamily="34" charset="0"/>
              </a:rPr>
              <a:t>limitatamente alle operazioni eseguite per conto o a favore di persone fisiche, enti non commerciali e di </a:t>
            </a:r>
            <a:r>
              <a:rPr lang="it-IT" sz="1400" b="1" u="sng" dirty="0" err="1" smtClean="0">
                <a:latin typeface="Arial" panose="020B0604020202020204" pitchFamily="34" charset="0"/>
                <a:cs typeface="Arial" panose="020B0604020202020204" pitchFamily="34" charset="0"/>
              </a:rPr>
              <a:t>societa'</a:t>
            </a:r>
            <a:r>
              <a:rPr lang="it-IT" sz="1400" b="1" u="sng" dirty="0" smtClean="0">
                <a:latin typeface="Arial" panose="020B0604020202020204" pitchFamily="34" charset="0"/>
                <a:cs typeface="Arial" panose="020B0604020202020204" pitchFamily="34" charset="0"/>
              </a:rPr>
              <a:t> semplici e associazioni equiparate </a:t>
            </a:r>
            <a:r>
              <a:rPr lang="it-IT" sz="1400" dirty="0" smtClean="0">
                <a:latin typeface="Arial" panose="020B0604020202020204" pitchFamily="34" charset="0"/>
                <a:cs typeface="Arial" panose="020B0604020202020204" pitchFamily="34" charset="0"/>
              </a:rPr>
              <a:t>ai sensi dell'articolo 5 del testo unico delle imposte sui redditi, di cui al decreto del Presidente della Repubblica 22 dicembre 1986, n. 917. </a:t>
            </a:r>
          </a:p>
          <a:p>
            <a:endParaRPr lang="it-IT" sz="1400" dirty="0">
              <a:latin typeface="Arial" panose="020B0604020202020204" pitchFamily="34" charset="0"/>
              <a:cs typeface="Arial" panose="020B0604020202020204" pitchFamily="34" charset="0"/>
            </a:endParaRPr>
          </a:p>
          <a:p>
            <a:pPr marL="268288" indent="-268288" algn="just">
              <a:buNone/>
            </a:pPr>
            <a:r>
              <a:rPr lang="it-IT" sz="1400" dirty="0" smtClean="0">
                <a:latin typeface="Arial" panose="020B0604020202020204" pitchFamily="34" charset="0"/>
                <a:cs typeface="Arial" panose="020B0604020202020204" pitchFamily="34" charset="0"/>
              </a:rPr>
              <a:t>2.  I dati relativi ai trasferimenti e alle movimentazioni oggetto di rilevazione ai sensi del comma 1 sono trasmessi all'Agenzia delle entrate con </a:t>
            </a:r>
            <a:r>
              <a:rPr lang="it-IT" sz="1400" dirty="0" err="1" smtClean="0">
                <a:latin typeface="Arial" panose="020B0604020202020204" pitchFamily="34" charset="0"/>
                <a:cs typeface="Arial" panose="020B0604020202020204" pitchFamily="34" charset="0"/>
              </a:rPr>
              <a:t>modalita'</a:t>
            </a:r>
            <a:r>
              <a:rPr lang="it-IT" sz="1400" dirty="0" smtClean="0">
                <a:latin typeface="Arial" panose="020B0604020202020204" pitchFamily="34" charset="0"/>
                <a:cs typeface="Arial" panose="020B0604020202020204" pitchFamily="34" charset="0"/>
              </a:rPr>
              <a:t> e termini stabiliti con provvedimento del direttore dell'Agenzia delle entrate, </a:t>
            </a:r>
            <a:r>
              <a:rPr lang="it-IT" sz="1400" b="1" dirty="0" smtClean="0">
                <a:latin typeface="Arial" panose="020B0604020202020204" pitchFamily="34" charset="0"/>
                <a:cs typeface="Arial" panose="020B0604020202020204" pitchFamily="34" charset="0"/>
              </a:rPr>
              <a:t>anche a disposizione della Guardia di finanza </a:t>
            </a:r>
            <a:r>
              <a:rPr lang="it-IT" sz="1400" dirty="0" smtClean="0">
                <a:latin typeface="Arial" panose="020B0604020202020204" pitchFamily="34" charset="0"/>
                <a:cs typeface="Arial" panose="020B0604020202020204" pitchFamily="34" charset="0"/>
              </a:rPr>
              <a:t>con procedure informatiche. Con il medesimo provvedimento, la trasmissione </a:t>
            </a:r>
            <a:r>
              <a:rPr lang="it-IT" sz="1400" dirty="0" err="1" smtClean="0">
                <a:latin typeface="Arial" panose="020B0604020202020204" pitchFamily="34" charset="0"/>
                <a:cs typeface="Arial" panose="020B0604020202020204" pitchFamily="34" charset="0"/>
              </a:rPr>
              <a:t>puo'</a:t>
            </a:r>
            <a:r>
              <a:rPr lang="it-IT" sz="1400" dirty="0" smtClean="0">
                <a:latin typeface="Arial" panose="020B0604020202020204" pitchFamily="34" charset="0"/>
                <a:cs typeface="Arial" panose="020B0604020202020204" pitchFamily="34" charset="0"/>
              </a:rPr>
              <a:t> essere limitata per specifiche categorie di operazioni o causali.</a:t>
            </a:r>
            <a:endParaRPr lang="it-IT" sz="14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3</a:t>
            </a:fld>
            <a:endParaRPr lang="it-IT">
              <a:solidFill>
                <a:prstClr val="black">
                  <a:tint val="75000"/>
                </a:prstClr>
              </a:solidFill>
            </a:endParaRPr>
          </a:p>
        </p:txBody>
      </p:sp>
    </p:spTree>
    <p:extLst>
      <p:ext uri="{BB962C8B-B14F-4D97-AF65-F5344CB8AC3E}">
        <p14:creationId xmlns:p14="http://schemas.microsoft.com/office/powerpoint/2010/main" val="35484084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Gli obblighi di </a:t>
            </a:r>
            <a:r>
              <a:rPr lang="it-IT" sz="3200" dirty="0" smtClean="0"/>
              <a:t>conservazione dei dati</a:t>
            </a:r>
            <a:endParaRPr lang="it-IT" sz="3200" dirty="0"/>
          </a:p>
        </p:txBody>
      </p:sp>
      <p:sp>
        <p:nvSpPr>
          <p:cNvPr id="3" name="Segnaposto contenuto 2"/>
          <p:cNvSpPr>
            <a:spLocks noGrp="1"/>
          </p:cNvSpPr>
          <p:nvPr>
            <p:ph idx="1"/>
          </p:nvPr>
        </p:nvSpPr>
        <p:spPr>
          <a:xfrm>
            <a:off x="467544" y="1340768"/>
            <a:ext cx="8229600" cy="4968552"/>
          </a:xfrm>
        </p:spPr>
        <p:txBody>
          <a:bodyPr>
            <a:noAutofit/>
          </a:bodyPr>
          <a:lstStyle/>
          <a:p>
            <a:pPr marL="0" indent="0">
              <a:buNone/>
            </a:pPr>
            <a:r>
              <a:rPr lang="it-IT" sz="1600" dirty="0">
                <a:latin typeface="Arial" panose="020B0604020202020204" pitchFamily="34" charset="0"/>
                <a:cs typeface="Arial" panose="020B0604020202020204" pitchFamily="34" charset="0"/>
              </a:rPr>
              <a:t>Gli obblighi di conservazione </a:t>
            </a:r>
            <a:r>
              <a:rPr lang="it-IT" sz="1600" dirty="0" smtClean="0">
                <a:latin typeface="Arial" panose="020B0604020202020204" pitchFamily="34" charset="0"/>
                <a:cs typeface="Arial" panose="020B0604020202020204" pitchFamily="34" charset="0"/>
              </a:rPr>
              <a:t>sono </a:t>
            </a:r>
            <a:r>
              <a:rPr lang="it-IT" sz="1600" dirty="0">
                <a:latin typeface="Arial" panose="020B0604020202020204" pitchFamily="34" charset="0"/>
                <a:cs typeface="Arial" panose="020B0604020202020204" pitchFamily="34" charset="0"/>
              </a:rPr>
              <a:t>di </a:t>
            </a:r>
            <a:r>
              <a:rPr lang="it-IT" sz="1600" b="1" dirty="0">
                <a:latin typeface="Arial" panose="020B0604020202020204" pitchFamily="34" charset="0"/>
                <a:cs typeface="Arial" panose="020B0604020202020204" pitchFamily="34" charset="0"/>
              </a:rPr>
              <a:t>durata decennale a </a:t>
            </a:r>
            <a:r>
              <a:rPr lang="it-IT" sz="1600" b="1" dirty="0" smtClean="0">
                <a:latin typeface="Arial" panose="020B0604020202020204" pitchFamily="34" charset="0"/>
                <a:cs typeface="Arial" panose="020B0604020202020204" pitchFamily="34" charset="0"/>
              </a:rPr>
              <a:t>decorrere dall’ultimazione </a:t>
            </a:r>
            <a:r>
              <a:rPr lang="it-IT" sz="1600" b="1" dirty="0">
                <a:latin typeface="Arial" panose="020B0604020202020204" pitchFamily="34" charset="0"/>
                <a:cs typeface="Arial" panose="020B0604020202020204" pitchFamily="34" charset="0"/>
              </a:rPr>
              <a:t>della prestazione </a:t>
            </a:r>
            <a:r>
              <a:rPr lang="it-IT" sz="1600" dirty="0">
                <a:latin typeface="Arial" panose="020B0604020202020204" pitchFamily="34" charset="0"/>
                <a:cs typeface="Arial" panose="020B0604020202020204" pitchFamily="34" charset="0"/>
              </a:rPr>
              <a:t>e riguardano:</a:t>
            </a:r>
          </a:p>
          <a:p>
            <a:pPr marL="0" indent="0">
              <a:buNone/>
            </a:pPr>
            <a:r>
              <a:rPr lang="it-IT" sz="1600" dirty="0"/>
              <a:t> </a:t>
            </a:r>
            <a:endParaRPr lang="it-IT" sz="1600" dirty="0" smtClean="0"/>
          </a:p>
          <a:p>
            <a:pPr>
              <a:buFont typeface="Wingdings" panose="05000000000000000000" pitchFamily="2" charset="2"/>
              <a:buChar char="q"/>
            </a:pPr>
            <a:r>
              <a:rPr lang="it-IT" sz="1600" dirty="0" smtClean="0"/>
              <a:t>L’archivio </a:t>
            </a:r>
            <a:r>
              <a:rPr lang="it-IT" sz="1600" dirty="0"/>
              <a:t>informatizzato (AUI) o il registro della clientela, con tutti i dati ivi inseriti relativi</a:t>
            </a:r>
          </a:p>
          <a:p>
            <a:pPr marL="0" indent="0">
              <a:buNone/>
            </a:pPr>
            <a:r>
              <a:rPr lang="it-IT" sz="1600" dirty="0" smtClean="0"/>
              <a:t>        alla </a:t>
            </a:r>
            <a:r>
              <a:rPr lang="it-IT" sz="1600" dirty="0"/>
              <a:t>prestazione professionale, </a:t>
            </a:r>
            <a:r>
              <a:rPr lang="it-IT" sz="1600" b="1" dirty="0"/>
              <a:t>compresa la data di cessazione della </a:t>
            </a:r>
            <a:r>
              <a:rPr lang="it-IT" sz="1600" b="1" dirty="0" smtClean="0"/>
              <a:t>stessa</a:t>
            </a:r>
            <a:r>
              <a:rPr lang="it-IT" sz="1600" dirty="0" smtClean="0"/>
              <a:t>; </a:t>
            </a:r>
          </a:p>
          <a:p>
            <a:pPr>
              <a:buFont typeface="Wingdings" panose="05000000000000000000" pitchFamily="2" charset="2"/>
              <a:buChar char="q"/>
            </a:pPr>
            <a:r>
              <a:rPr lang="it-IT" sz="1600" dirty="0" smtClean="0"/>
              <a:t>la </a:t>
            </a:r>
            <a:r>
              <a:rPr lang="it-IT" sz="1600" dirty="0"/>
              <a:t>copia o i riferimenti </a:t>
            </a:r>
            <a:r>
              <a:rPr lang="it-IT" sz="1600" i="1" dirty="0"/>
              <a:t>(non è obbligatorio, ma consigliabile, conservare fotocopia </a:t>
            </a:r>
            <a:r>
              <a:rPr lang="it-IT" sz="1600" i="1" dirty="0" smtClean="0"/>
              <a:t>del       documento </a:t>
            </a:r>
            <a:r>
              <a:rPr lang="it-IT" sz="1600" i="1" dirty="0"/>
              <a:t>d’identità) </a:t>
            </a:r>
            <a:r>
              <a:rPr lang="it-IT" sz="1600" dirty="0"/>
              <a:t>dei documenti acquisiti per assolvere gli obblighi di </a:t>
            </a:r>
            <a:r>
              <a:rPr lang="it-IT" sz="1600" dirty="0" smtClean="0"/>
              <a:t>adeguata verifica </a:t>
            </a:r>
            <a:r>
              <a:rPr lang="it-IT" sz="1600" dirty="0"/>
              <a:t>della clientela, oltre a tutti i dati relativi alla prestazione professionale se si </a:t>
            </a:r>
            <a:r>
              <a:rPr lang="it-IT" sz="1600" dirty="0" smtClean="0"/>
              <a:t>è optato </a:t>
            </a:r>
            <a:r>
              <a:rPr lang="it-IT" sz="1600" dirty="0"/>
              <a:t>per la tenuta del registro della clientela dove, si ribadisce, vanno indicati solo i </a:t>
            </a:r>
            <a:r>
              <a:rPr lang="it-IT" sz="1600" dirty="0" smtClean="0"/>
              <a:t>dati identificativi </a:t>
            </a:r>
            <a:r>
              <a:rPr lang="it-IT" sz="1600" dirty="0"/>
              <a:t>del cliente</a:t>
            </a:r>
            <a:r>
              <a:rPr lang="it-IT" sz="1600" dirty="0" smtClean="0"/>
              <a:t>;</a:t>
            </a:r>
          </a:p>
          <a:p>
            <a:pPr>
              <a:buFont typeface="Wingdings" panose="05000000000000000000" pitchFamily="2" charset="2"/>
              <a:buChar char="q"/>
            </a:pPr>
            <a:r>
              <a:rPr lang="it-IT" sz="1600" dirty="0" smtClean="0"/>
              <a:t>le </a:t>
            </a:r>
            <a:r>
              <a:rPr lang="it-IT" sz="1600" dirty="0"/>
              <a:t>scritture e le </a:t>
            </a:r>
            <a:r>
              <a:rPr lang="it-IT" sz="1600" dirty="0" smtClean="0"/>
              <a:t>registrazioni, </a:t>
            </a:r>
            <a:r>
              <a:rPr lang="it-IT" sz="1600" dirty="0"/>
              <a:t>consistenti nei </a:t>
            </a:r>
            <a:r>
              <a:rPr lang="it-IT" sz="1600" b="1" dirty="0"/>
              <a:t>documenti originali </a:t>
            </a:r>
            <a:r>
              <a:rPr lang="it-IT" sz="1600" dirty="0"/>
              <a:t>o nelle </a:t>
            </a:r>
            <a:r>
              <a:rPr lang="it-IT" sz="1600" b="1" dirty="0"/>
              <a:t>copie aventi </a:t>
            </a:r>
            <a:r>
              <a:rPr lang="it-IT" sz="1600" b="1" dirty="0" smtClean="0"/>
              <a:t>analoga efficacia  probatoria  nei </a:t>
            </a:r>
            <a:r>
              <a:rPr lang="it-IT" sz="1600" b="1" dirty="0"/>
              <a:t>procedimenti giudiziari</a:t>
            </a:r>
            <a:r>
              <a:rPr lang="it-IT" sz="1600" dirty="0"/>
              <a:t>;</a:t>
            </a:r>
          </a:p>
          <a:p>
            <a:pPr marL="0" indent="0">
              <a:buNone/>
            </a:pPr>
            <a:endParaRPr lang="it-IT" sz="1600" dirty="0" smtClean="0"/>
          </a:p>
          <a:p>
            <a:pPr marL="0" indent="0">
              <a:buNone/>
            </a:pPr>
            <a:r>
              <a:rPr lang="it-IT" sz="1600" dirty="0" smtClean="0"/>
              <a:t>I </a:t>
            </a:r>
            <a:r>
              <a:rPr lang="it-IT" sz="1600" dirty="0"/>
              <a:t>professionisti dovranno conservare nel </a:t>
            </a:r>
            <a:r>
              <a:rPr lang="it-IT" sz="1600" b="1" u="sng" dirty="0" smtClean="0"/>
              <a:t>FASCICOLO DEL CLIENTE </a:t>
            </a:r>
            <a:r>
              <a:rPr lang="it-IT" sz="1600" dirty="0" smtClean="0"/>
              <a:t>quanto </a:t>
            </a:r>
            <a:r>
              <a:rPr lang="it-IT" sz="1600" dirty="0"/>
              <a:t>indicato </a:t>
            </a:r>
            <a:r>
              <a:rPr lang="it-IT" sz="1600" dirty="0" smtClean="0"/>
              <a:t>che, assieme </a:t>
            </a:r>
            <a:r>
              <a:rPr lang="it-IT" sz="1600" dirty="0"/>
              <a:t>all’AUI o al registro della clientela, costituiranno la cosiddetta “pratica” da archiviare sotto il nome del cliente, in un archivio </a:t>
            </a:r>
            <a:r>
              <a:rPr lang="it-IT" sz="1600" i="1" dirty="0"/>
              <a:t>(faldone, fascicolo, cartella, ecc...) </a:t>
            </a:r>
            <a:r>
              <a:rPr lang="it-IT" sz="1600" dirty="0"/>
              <a:t>da conservare se </a:t>
            </a:r>
            <a:r>
              <a:rPr lang="it-IT" sz="1600" dirty="0" smtClean="0"/>
              <a:t>possibile separatamente </a:t>
            </a:r>
            <a:r>
              <a:rPr lang="it-IT" sz="1600" dirty="0"/>
              <a:t>da altre forme di archiviazione relative alla clientela, allo scopo di </a:t>
            </a:r>
            <a:r>
              <a:rPr lang="it-IT" sz="1600" dirty="0" smtClean="0"/>
              <a:t>poterlo consegnare</a:t>
            </a:r>
            <a:r>
              <a:rPr lang="it-IT" sz="1600" dirty="0"/>
              <a:t>, a chi, avendone titolo ne facesse legittimamente </a:t>
            </a:r>
            <a:r>
              <a:rPr lang="it-IT" sz="1600" dirty="0" smtClean="0"/>
              <a:t>richiesta</a:t>
            </a:r>
            <a:endParaRPr lang="it-IT" sz="16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30</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2905901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fascicolo del cliente</a:t>
            </a:r>
            <a:endParaRPr lang="it-IT" dirty="0"/>
          </a:p>
        </p:txBody>
      </p:sp>
      <p:sp>
        <p:nvSpPr>
          <p:cNvPr id="3" name="Segnaposto contenuto 2"/>
          <p:cNvSpPr>
            <a:spLocks noGrp="1"/>
          </p:cNvSpPr>
          <p:nvPr>
            <p:ph idx="1"/>
          </p:nvPr>
        </p:nvSpPr>
        <p:spPr>
          <a:xfrm>
            <a:off x="467544" y="1268760"/>
            <a:ext cx="8229600" cy="5040560"/>
          </a:xfrm>
        </p:spPr>
        <p:txBody>
          <a:bodyPr>
            <a:normAutofit fontScale="25000" lnSpcReduction="20000"/>
          </a:bodyPr>
          <a:lstStyle/>
          <a:p>
            <a:pPr marL="0" indent="0">
              <a:buNone/>
            </a:pPr>
            <a:endParaRPr lang="it-IT" dirty="0" smtClean="0"/>
          </a:p>
          <a:p>
            <a:pPr marL="0" indent="0" algn="just">
              <a:lnSpc>
                <a:spcPct val="120000"/>
              </a:lnSpc>
              <a:buNone/>
            </a:pPr>
            <a:r>
              <a:rPr lang="it-IT" sz="8000" dirty="0" smtClean="0">
                <a:latin typeface="Arial" panose="020B0604020202020204" pitchFamily="34" charset="0"/>
                <a:cs typeface="Arial" panose="020B0604020202020204" pitchFamily="34" charset="0"/>
              </a:rPr>
              <a:t>il </a:t>
            </a:r>
            <a:r>
              <a:rPr lang="it-IT" sz="8000" b="1" u="sng" dirty="0" smtClean="0">
                <a:latin typeface="Arial" panose="020B0604020202020204" pitchFamily="34" charset="0"/>
                <a:cs typeface="Arial" panose="020B0604020202020204" pitchFamily="34" charset="0"/>
              </a:rPr>
              <a:t>FASCICOLO DEL CLIENTE</a:t>
            </a:r>
            <a:r>
              <a:rPr lang="it-IT" sz="8000" b="1" dirty="0" smtClean="0">
                <a:latin typeface="Arial" panose="020B0604020202020204" pitchFamily="34" charset="0"/>
                <a:cs typeface="Arial" panose="020B0604020202020204" pitchFamily="34" charset="0"/>
              </a:rPr>
              <a:t> </a:t>
            </a:r>
            <a:r>
              <a:rPr lang="it-IT" sz="8000" dirty="0" smtClean="0">
                <a:latin typeface="Arial" panose="020B0604020202020204" pitchFamily="34" charset="0"/>
                <a:cs typeface="Arial" panose="020B0604020202020204" pitchFamily="34" charset="0"/>
              </a:rPr>
              <a:t>potrà </a:t>
            </a:r>
            <a:r>
              <a:rPr lang="it-IT" sz="8000" dirty="0">
                <a:latin typeface="Arial" panose="020B0604020202020204" pitchFamily="34" charset="0"/>
                <a:cs typeface="Arial" panose="020B0604020202020204" pitchFamily="34" charset="0"/>
              </a:rPr>
              <a:t>essere </a:t>
            </a:r>
            <a:r>
              <a:rPr lang="it-IT" sz="8000" b="1" u="sng" dirty="0" smtClean="0">
                <a:latin typeface="Arial" panose="020B0604020202020204" pitchFamily="34" charset="0"/>
                <a:cs typeface="Arial" panose="020B0604020202020204" pitchFamily="34" charset="0"/>
              </a:rPr>
              <a:t>TENUTO ANCHE CON MODALITÀ INFORMATICHE</a:t>
            </a:r>
            <a:r>
              <a:rPr lang="it-IT" sz="8000" dirty="0" smtClean="0">
                <a:latin typeface="Arial" panose="020B0604020202020204" pitchFamily="34" charset="0"/>
                <a:cs typeface="Arial" panose="020B0604020202020204" pitchFamily="34" charset="0"/>
              </a:rPr>
              <a:t>, nel  </a:t>
            </a:r>
            <a:r>
              <a:rPr lang="it-IT" sz="8000" dirty="0">
                <a:latin typeface="Arial" panose="020B0604020202020204" pitchFamily="34" charset="0"/>
                <a:cs typeface="Arial" panose="020B0604020202020204" pitchFamily="34" charset="0"/>
              </a:rPr>
              <a:t>rispetto degli adempimenti previsti in materia, con particolare riguardo a CNIPA, MEF e Tesoro, soprattutto per quanto concerne software, hardware e </a:t>
            </a:r>
            <a:r>
              <a:rPr lang="it-IT" sz="8000" dirty="0" err="1">
                <a:latin typeface="Arial" panose="020B0604020202020204" pitchFamily="34" charset="0"/>
                <a:cs typeface="Arial" panose="020B0604020202020204" pitchFamily="34" charset="0"/>
              </a:rPr>
              <a:t>smart</a:t>
            </a:r>
            <a:r>
              <a:rPr lang="it-IT" sz="8000" dirty="0">
                <a:latin typeface="Arial" panose="020B0604020202020204" pitchFamily="34" charset="0"/>
                <a:cs typeface="Arial" panose="020B0604020202020204" pitchFamily="34" charset="0"/>
              </a:rPr>
              <a:t> card.</a:t>
            </a:r>
          </a:p>
          <a:p>
            <a:pPr marL="0" indent="0" algn="just">
              <a:lnSpc>
                <a:spcPct val="120000"/>
              </a:lnSpc>
              <a:buNone/>
            </a:pPr>
            <a:endParaRPr lang="it-IT" sz="8000" dirty="0" smtClean="0">
              <a:latin typeface="Arial" panose="020B0604020202020204" pitchFamily="34" charset="0"/>
              <a:cs typeface="Arial" panose="020B0604020202020204" pitchFamily="34" charset="0"/>
            </a:endParaRPr>
          </a:p>
          <a:p>
            <a:pPr marL="0" indent="0" algn="just">
              <a:lnSpc>
                <a:spcPct val="120000"/>
              </a:lnSpc>
              <a:buNone/>
            </a:pPr>
            <a:r>
              <a:rPr lang="it-IT" sz="8000" dirty="0" smtClean="0">
                <a:latin typeface="Arial" panose="020B0604020202020204" pitchFamily="34" charset="0"/>
                <a:cs typeface="Arial" panose="020B0604020202020204" pitchFamily="34" charset="0"/>
              </a:rPr>
              <a:t>Potranno</a:t>
            </a:r>
            <a:r>
              <a:rPr lang="it-IT" sz="8000" dirty="0">
                <a:latin typeface="Arial" panose="020B0604020202020204" pitchFamily="34" charset="0"/>
                <a:cs typeface="Arial" panose="020B0604020202020204" pitchFamily="34" charset="0"/>
              </a:rPr>
              <a:t>, quindi, essere generate cartelle informatiche intestate a ciascun cliente nelle </a:t>
            </a:r>
            <a:r>
              <a:rPr lang="it-IT" sz="8000" dirty="0" smtClean="0">
                <a:latin typeface="Arial" panose="020B0604020202020204" pitchFamily="34" charset="0"/>
                <a:cs typeface="Arial" panose="020B0604020202020204" pitchFamily="34" charset="0"/>
              </a:rPr>
              <a:t>quali dovranno </a:t>
            </a:r>
            <a:r>
              <a:rPr lang="it-IT" sz="8000" dirty="0">
                <a:latin typeface="Arial" panose="020B0604020202020204" pitchFamily="34" charset="0"/>
                <a:cs typeface="Arial" panose="020B0604020202020204" pitchFamily="34" charset="0"/>
              </a:rPr>
              <a:t>essere archiviati tutti i documenti. Se il documento è già informatizzato non </a:t>
            </a:r>
            <a:r>
              <a:rPr lang="it-IT" sz="8000" dirty="0" smtClean="0">
                <a:latin typeface="Arial" panose="020B0604020202020204" pitchFamily="34" charset="0"/>
                <a:cs typeface="Arial" panose="020B0604020202020204" pitchFamily="34" charset="0"/>
              </a:rPr>
              <a:t>sarà necessaria </a:t>
            </a:r>
            <a:r>
              <a:rPr lang="it-IT" sz="8000" dirty="0">
                <a:latin typeface="Arial" panose="020B0604020202020204" pitchFamily="34" charset="0"/>
                <a:cs typeface="Arial" panose="020B0604020202020204" pitchFamily="34" charset="0"/>
              </a:rPr>
              <a:t>alcuna ulteriore operazione, mentre se è in forma cartacea allora bisognerà </a:t>
            </a:r>
            <a:r>
              <a:rPr lang="it-IT" sz="8000" dirty="0" smtClean="0">
                <a:latin typeface="Arial" panose="020B0604020202020204" pitchFamily="34" charset="0"/>
                <a:cs typeface="Arial" panose="020B0604020202020204" pitchFamily="34" charset="0"/>
              </a:rPr>
              <a:t>procedere alla </a:t>
            </a:r>
            <a:r>
              <a:rPr lang="it-IT" sz="8000" dirty="0">
                <a:latin typeface="Arial" panose="020B0604020202020204" pitchFamily="34" charset="0"/>
                <a:cs typeface="Arial" panose="020B0604020202020204" pitchFamily="34" charset="0"/>
              </a:rPr>
              <a:t>sua scannerizzazione.</a:t>
            </a:r>
          </a:p>
          <a:p>
            <a:pPr marL="0" indent="0" algn="just">
              <a:lnSpc>
                <a:spcPct val="120000"/>
              </a:lnSpc>
              <a:buNone/>
            </a:pPr>
            <a:endParaRPr lang="it-IT" sz="8000" dirty="0" smtClean="0">
              <a:latin typeface="Arial" panose="020B0604020202020204" pitchFamily="34" charset="0"/>
              <a:cs typeface="Arial" panose="020B0604020202020204" pitchFamily="34" charset="0"/>
            </a:endParaRPr>
          </a:p>
          <a:p>
            <a:pPr marL="0" indent="0" algn="just">
              <a:lnSpc>
                <a:spcPct val="120000"/>
              </a:lnSpc>
              <a:buNone/>
            </a:pPr>
            <a:r>
              <a:rPr lang="it-IT" sz="8000" dirty="0" smtClean="0">
                <a:latin typeface="Arial" panose="020B0604020202020204" pitchFamily="34" charset="0"/>
                <a:cs typeface="Arial" panose="020B0604020202020204" pitchFamily="34" charset="0"/>
              </a:rPr>
              <a:t>Affinché </a:t>
            </a:r>
            <a:r>
              <a:rPr lang="it-IT" sz="8000" dirty="0">
                <a:latin typeface="Arial" panose="020B0604020202020204" pitchFamily="34" charset="0"/>
                <a:cs typeface="Arial" panose="020B0604020202020204" pitchFamily="34" charset="0"/>
              </a:rPr>
              <a:t>il documento conservato mediante modalità informatiche abbia </a:t>
            </a:r>
            <a:r>
              <a:rPr lang="it-IT" sz="8000" dirty="0" smtClean="0">
                <a:latin typeface="Arial" panose="020B0604020202020204" pitchFamily="34" charset="0"/>
                <a:cs typeface="Arial" panose="020B0604020202020204" pitchFamily="34" charset="0"/>
              </a:rPr>
              <a:t>validità probatoria </a:t>
            </a:r>
            <a:r>
              <a:rPr lang="it-IT" sz="8000" dirty="0">
                <a:latin typeface="Arial" panose="020B0604020202020204" pitchFamily="34" charset="0"/>
                <a:cs typeface="Arial" panose="020B0604020202020204" pitchFamily="34" charset="0"/>
              </a:rPr>
              <a:t>ai fini dei procedimenti giudiziari, il professionista dovrà procedere all’apposizione </a:t>
            </a:r>
            <a:r>
              <a:rPr lang="it-IT" sz="8000" dirty="0" smtClean="0">
                <a:latin typeface="Arial" panose="020B0604020202020204" pitchFamily="34" charset="0"/>
                <a:cs typeface="Arial" panose="020B0604020202020204" pitchFamily="34" charset="0"/>
              </a:rPr>
              <a:t>della </a:t>
            </a:r>
            <a:r>
              <a:rPr lang="it-IT" sz="8000" b="1" u="sng" dirty="0" smtClean="0">
                <a:latin typeface="Arial" panose="020B0604020202020204" pitchFamily="34" charset="0"/>
                <a:cs typeface="Arial" panose="020B0604020202020204" pitchFamily="34" charset="0"/>
              </a:rPr>
              <a:t>FIRMA DIGITALE</a:t>
            </a:r>
            <a:r>
              <a:rPr lang="it-IT" sz="8000" b="1" dirty="0" smtClean="0">
                <a:latin typeface="Arial" panose="020B0604020202020204" pitchFamily="34" charset="0"/>
                <a:cs typeface="Arial" panose="020B0604020202020204" pitchFamily="34" charset="0"/>
              </a:rPr>
              <a:t> </a:t>
            </a:r>
            <a:r>
              <a:rPr lang="it-IT" sz="8000" dirty="0">
                <a:latin typeface="Arial" panose="020B0604020202020204" pitchFamily="34" charset="0"/>
                <a:cs typeface="Arial" panose="020B0604020202020204" pitchFamily="34" charset="0"/>
              </a:rPr>
              <a:t>e, ove sia necessaria la data certa, anche della </a:t>
            </a:r>
            <a:r>
              <a:rPr lang="it-IT" sz="8000" b="1" u="sng" dirty="0" smtClean="0">
                <a:latin typeface="Arial" panose="020B0604020202020204" pitchFamily="34" charset="0"/>
                <a:cs typeface="Arial" panose="020B0604020202020204" pitchFamily="34" charset="0"/>
              </a:rPr>
              <a:t>MARCA TEMPORALE</a:t>
            </a:r>
            <a:r>
              <a:rPr lang="it-IT" sz="8000" dirty="0" smtClean="0">
                <a:latin typeface="Arial" panose="020B0604020202020204" pitchFamily="34" charset="0"/>
                <a:cs typeface="Arial" panose="020B0604020202020204" pitchFamily="34" charset="0"/>
              </a:rPr>
              <a:t>.</a:t>
            </a:r>
          </a:p>
          <a:p>
            <a:pPr marL="0" indent="0">
              <a:buNone/>
            </a:pPr>
            <a:endParaRPr lang="it-IT" sz="72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31</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517212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Arial" panose="020B0604020202020204" pitchFamily="34" charset="0"/>
                <a:cs typeface="Arial" panose="020B0604020202020204" pitchFamily="34" charset="0"/>
              </a:rPr>
              <a:t> SEGNALAZIONE</a:t>
            </a:r>
            <a:br>
              <a:rPr lang="it-IT" sz="2400" dirty="0" smtClean="0">
                <a:latin typeface="Arial" panose="020B0604020202020204" pitchFamily="34" charset="0"/>
                <a:cs typeface="Arial" panose="020B0604020202020204" pitchFamily="34" charset="0"/>
              </a:rPr>
            </a:br>
            <a:r>
              <a:rPr lang="it-IT" sz="2400" dirty="0" smtClean="0">
                <a:latin typeface="Arial" panose="020B0604020202020204" pitchFamily="34" charset="0"/>
                <a:cs typeface="Arial" panose="020B0604020202020204" pitchFamily="34" charset="0"/>
              </a:rPr>
              <a:t> </a:t>
            </a:r>
            <a:r>
              <a:rPr lang="it-IT" sz="2400" dirty="0">
                <a:latin typeface="Arial" panose="020B0604020202020204" pitchFamily="34" charset="0"/>
                <a:cs typeface="Arial" panose="020B0604020202020204" pitchFamily="34" charset="0"/>
              </a:rPr>
              <a:t>OPERAZIONI </a:t>
            </a:r>
            <a:r>
              <a:rPr lang="it-IT" sz="2400" dirty="0" smtClean="0">
                <a:latin typeface="Arial" panose="020B0604020202020204" pitchFamily="34" charset="0"/>
                <a:cs typeface="Arial" panose="020B0604020202020204" pitchFamily="34" charset="0"/>
              </a:rPr>
              <a:t>SOSPETTE  ART. 41 E SUCC.</a:t>
            </a:r>
            <a:endParaRPr lang="it-IT" sz="24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57200" y="1340768"/>
            <a:ext cx="8229600" cy="4785395"/>
          </a:xfrm>
        </p:spPr>
        <p:txBody>
          <a:bodyPr>
            <a:normAutofit fontScale="92500" lnSpcReduction="20000"/>
          </a:bodyPr>
          <a:lstStyle/>
          <a:p>
            <a:pPr marL="0" indent="0" algn="just">
              <a:buNone/>
            </a:pPr>
            <a:r>
              <a:rPr lang="it-IT" dirty="0" smtClean="0">
                <a:latin typeface="Arial" panose="020B0604020202020204" pitchFamily="34" charset="0"/>
                <a:cs typeface="Arial" panose="020B0604020202020204" pitchFamily="34" charset="0"/>
              </a:rPr>
              <a:t>il </a:t>
            </a:r>
            <a:r>
              <a:rPr lang="it-IT" dirty="0">
                <a:latin typeface="Arial" panose="020B0604020202020204" pitchFamily="34" charset="0"/>
                <a:cs typeface="Arial" panose="020B0604020202020204" pitchFamily="34" charset="0"/>
              </a:rPr>
              <a:t>professionista dovrà avere cura di avvalersi </a:t>
            </a:r>
            <a:r>
              <a:rPr lang="it-IT" dirty="0" smtClean="0">
                <a:latin typeface="Arial" panose="020B0604020202020204" pitchFamily="34" charset="0"/>
                <a:cs typeface="Arial" panose="020B0604020202020204" pitchFamily="34" charset="0"/>
              </a:rPr>
              <a:t>delle </a:t>
            </a:r>
            <a:r>
              <a:rPr lang="it-IT" b="1" dirty="0">
                <a:latin typeface="Arial" panose="020B0604020202020204" pitchFamily="34" charset="0"/>
                <a:cs typeface="Arial" panose="020B0604020202020204" pitchFamily="34" charset="0"/>
              </a:rPr>
              <a:t>informazioni fornite nel corso dell’identificazione </a:t>
            </a:r>
            <a:r>
              <a:rPr lang="it-IT" dirty="0">
                <a:latin typeface="Arial" panose="020B0604020202020204" pitchFamily="34" charset="0"/>
                <a:cs typeface="Arial" panose="020B0604020202020204" pitchFamily="34" charset="0"/>
              </a:rPr>
              <a:t>per individuare eventuali incongruenze rispetto alla capacità economica, alle attività svolte o da svolgere e al profilo di rischio del cliente, basandosi sia sugli </a:t>
            </a:r>
            <a:r>
              <a:rPr lang="it-IT" b="1" dirty="0">
                <a:latin typeface="Arial" panose="020B0604020202020204" pitchFamily="34" charset="0"/>
                <a:cs typeface="Arial" panose="020B0604020202020204" pitchFamily="34" charset="0"/>
              </a:rPr>
              <a:t>aspetti oggettivi </a:t>
            </a:r>
            <a:r>
              <a:rPr lang="it-IT" dirty="0">
                <a:latin typeface="Arial" panose="020B0604020202020204" pitchFamily="34" charset="0"/>
                <a:cs typeface="Arial" panose="020B0604020202020204" pitchFamily="34" charset="0"/>
              </a:rPr>
              <a:t>delle attività, sia sugli </a:t>
            </a:r>
            <a:r>
              <a:rPr lang="it-IT" b="1" dirty="0">
                <a:latin typeface="Arial" panose="020B0604020202020204" pitchFamily="34" charset="0"/>
                <a:cs typeface="Arial" panose="020B0604020202020204" pitchFamily="34" charset="0"/>
              </a:rPr>
              <a:t>aspetti soggettivi del </a:t>
            </a:r>
            <a:r>
              <a:rPr lang="it-IT" b="1" dirty="0" smtClean="0">
                <a:latin typeface="Arial" panose="020B0604020202020204" pitchFamily="34" charset="0"/>
                <a:cs typeface="Arial" panose="020B0604020202020204" pitchFamily="34" charset="0"/>
              </a:rPr>
              <a:t>cliente. </a:t>
            </a:r>
          </a:p>
          <a:p>
            <a:pPr marL="0" indent="0" algn="just">
              <a:buNone/>
            </a:pPr>
            <a:r>
              <a:rPr lang="it-IT" dirty="0" smtClean="0"/>
              <a:t>Occorre considerare </a:t>
            </a:r>
            <a:r>
              <a:rPr lang="it-IT" dirty="0"/>
              <a:t>e valutare le caratteristiche, l’entità e la natura dell’operazione o qualsivoglia altra circostanza </a:t>
            </a:r>
            <a:r>
              <a:rPr lang="it-IT" b="1" dirty="0"/>
              <a:t>conosciuta in ragione delle funzioni esercitate</a:t>
            </a:r>
            <a:endParaRPr lang="it-IT" b="1" dirty="0">
              <a:latin typeface="Arial" panose="020B0604020202020204" pitchFamily="34" charset="0"/>
              <a:cs typeface="Arial" panose="020B0604020202020204" pitchFamily="34" charset="0"/>
            </a:endParaRP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32</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086487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Obbligo della segnalazione</a:t>
            </a:r>
            <a:endParaRPr lang="it-IT" dirty="0"/>
          </a:p>
        </p:txBody>
      </p:sp>
      <p:sp>
        <p:nvSpPr>
          <p:cNvPr id="3" name="Segnaposto contenuto 2"/>
          <p:cNvSpPr>
            <a:spLocks noGrp="1"/>
          </p:cNvSpPr>
          <p:nvPr>
            <p:ph idx="1"/>
          </p:nvPr>
        </p:nvSpPr>
        <p:spPr>
          <a:xfrm>
            <a:off x="457200" y="1268760"/>
            <a:ext cx="8229600" cy="4857403"/>
          </a:xfrm>
        </p:spPr>
        <p:txBody>
          <a:bodyPr>
            <a:normAutofit fontScale="85000" lnSpcReduction="20000"/>
          </a:bodyPr>
          <a:lstStyle/>
          <a:p>
            <a:pPr marL="0" indent="0" algn="just">
              <a:buNone/>
            </a:pPr>
            <a:r>
              <a:rPr lang="it-IT" dirty="0" smtClean="0">
                <a:latin typeface="Arial" panose="020B0604020202020204" pitchFamily="34" charset="0"/>
                <a:cs typeface="Arial" panose="020B0604020202020204" pitchFamily="34" charset="0"/>
              </a:rPr>
              <a:t>L’obbligo </a:t>
            </a:r>
            <a:r>
              <a:rPr lang="it-IT" dirty="0">
                <a:latin typeface="Arial" panose="020B0604020202020204" pitchFamily="34" charset="0"/>
                <a:cs typeface="Arial" panose="020B0604020202020204" pitchFamily="34" charset="0"/>
              </a:rPr>
              <a:t>di segnalazione a carico dei professionisti sorge se i medesimi </a:t>
            </a:r>
            <a:r>
              <a:rPr lang="it-IT" b="1" dirty="0">
                <a:latin typeface="Arial" panose="020B0604020202020204" pitchFamily="34" charset="0"/>
                <a:cs typeface="Arial" panose="020B0604020202020204" pitchFamily="34" charset="0"/>
              </a:rPr>
              <a:t>sanno</a:t>
            </a:r>
            <a:r>
              <a:rPr lang="it-IT"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sospettano</a:t>
            </a:r>
            <a:r>
              <a:rPr lang="it-IT"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hanno motivi ragionevoli per sospettare</a:t>
            </a:r>
            <a:r>
              <a:rPr lang="it-IT" dirty="0">
                <a:latin typeface="Arial" panose="020B0604020202020204" pitchFamily="34" charset="0"/>
                <a:cs typeface="Arial" panose="020B0604020202020204" pitchFamily="34" charset="0"/>
              </a:rPr>
              <a:t>, che </a:t>
            </a:r>
            <a:r>
              <a:rPr lang="it-IT" b="1" dirty="0">
                <a:latin typeface="Arial" panose="020B0604020202020204" pitchFamily="34" charset="0"/>
                <a:cs typeface="Arial" panose="020B0604020202020204" pitchFamily="34" charset="0"/>
              </a:rPr>
              <a:t>siano in corso</a:t>
            </a:r>
            <a:r>
              <a:rPr lang="it-IT" dirty="0">
                <a:latin typeface="Arial" panose="020B0604020202020204" pitchFamily="34" charset="0"/>
                <a:cs typeface="Arial" panose="020B0604020202020204" pitchFamily="34" charset="0"/>
              </a:rPr>
              <a:t>, che </a:t>
            </a:r>
            <a:r>
              <a:rPr lang="it-IT" b="1" dirty="0">
                <a:latin typeface="Arial" panose="020B0604020202020204" pitchFamily="34" charset="0"/>
                <a:cs typeface="Arial" panose="020B0604020202020204" pitchFamily="34" charset="0"/>
              </a:rPr>
              <a:t>siano state compiute</a:t>
            </a:r>
            <a:r>
              <a:rPr lang="it-IT" dirty="0">
                <a:latin typeface="Arial" panose="020B0604020202020204" pitchFamily="34" charset="0"/>
                <a:cs typeface="Arial" panose="020B0604020202020204" pitchFamily="34" charset="0"/>
              </a:rPr>
              <a:t>, che </a:t>
            </a:r>
            <a:r>
              <a:rPr lang="it-IT" b="1" dirty="0">
                <a:latin typeface="Arial" panose="020B0604020202020204" pitchFamily="34" charset="0"/>
                <a:cs typeface="Arial" panose="020B0604020202020204" pitchFamily="34" charset="0"/>
              </a:rPr>
              <a:t>siano state tentate</a:t>
            </a:r>
            <a:r>
              <a:rPr lang="it-IT" dirty="0">
                <a:latin typeface="Arial" panose="020B0604020202020204" pitchFamily="34" charset="0"/>
                <a:cs typeface="Arial" panose="020B0604020202020204" pitchFamily="34" charset="0"/>
              </a:rPr>
              <a:t>, operazioni di riciclaggio o di finanziamento del terrorismo</a:t>
            </a:r>
            <a:r>
              <a:rPr lang="it-IT" dirty="0" smtClean="0">
                <a:latin typeface="Arial" panose="020B0604020202020204" pitchFamily="34" charset="0"/>
                <a:cs typeface="Arial" panose="020B0604020202020204" pitchFamily="34" charset="0"/>
              </a:rPr>
              <a:t>.</a:t>
            </a:r>
          </a:p>
          <a:p>
            <a:pPr marL="0" indent="0" algn="just">
              <a:buNone/>
            </a:pPr>
            <a:r>
              <a:rPr lang="it-IT" dirty="0" smtClean="0">
                <a:latin typeface="Arial" panose="020B0604020202020204" pitchFamily="34" charset="0"/>
                <a:cs typeface="Arial" panose="020B0604020202020204" pitchFamily="34" charset="0"/>
              </a:rPr>
              <a:t>E</a:t>
            </a:r>
            <a:r>
              <a:rPr lang="it-IT" dirty="0">
                <a:latin typeface="Arial" panose="020B0604020202020204" pitchFamily="34" charset="0"/>
                <a:cs typeface="Arial" panose="020B0604020202020204" pitchFamily="34" charset="0"/>
              </a:rPr>
              <a:t>’ </a:t>
            </a:r>
            <a:r>
              <a:rPr lang="it-IT" dirty="0" smtClean="0">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da considerarsi sospetta, per il professionista, qualsivoglia attività, anche </a:t>
            </a:r>
            <a:r>
              <a:rPr lang="it-IT" dirty="0" smtClean="0">
                <a:latin typeface="Arial" panose="020B0604020202020204" pitchFamily="34" charset="0"/>
                <a:cs typeface="Arial" panose="020B0604020202020204" pitchFamily="34" charset="0"/>
              </a:rPr>
              <a:t>solo apparentemente finalizzata </a:t>
            </a:r>
            <a:r>
              <a:rPr lang="it-IT" dirty="0">
                <a:latin typeface="Arial" panose="020B0604020202020204" pitchFamily="34" charset="0"/>
                <a:cs typeface="Arial" panose="020B0604020202020204" pitchFamily="34" charset="0"/>
              </a:rPr>
              <a:t>al compimento degli illeciti previsti dalla norma e indipendentemente dal fatto che il riciclaggio o il finanziamento del terrorismo si sia o meno effettivamente concretizzato</a:t>
            </a:r>
            <a:r>
              <a:rPr lang="it-IT" dirty="0" smtClean="0">
                <a:latin typeface="Arial" panose="020B0604020202020204" pitchFamily="34" charset="0"/>
                <a:cs typeface="Arial" panose="020B0604020202020204" pitchFamily="34" charset="0"/>
              </a:rPr>
              <a:t>.</a:t>
            </a:r>
          </a:p>
          <a:p>
            <a:pPr marL="0" indent="0">
              <a:buNone/>
            </a:pPr>
            <a:r>
              <a:rPr lang="it-IT" dirty="0" smtClean="0"/>
              <a:t> </a:t>
            </a:r>
            <a:endParaRPr lang="it-IT" dirty="0"/>
          </a:p>
          <a:p>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33</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5110123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Arial" panose="020B0604020202020204" pitchFamily="34" charset="0"/>
                <a:cs typeface="Arial" panose="020B0604020202020204" pitchFamily="34" charset="0"/>
              </a:rPr>
              <a:t>L’esclusione dall’obbligo di segnalazione</a:t>
            </a:r>
            <a:endParaRPr lang="it-IT" sz="2000" dirty="0"/>
          </a:p>
        </p:txBody>
      </p:sp>
      <p:sp>
        <p:nvSpPr>
          <p:cNvPr id="3" name="Segnaposto contenuto 2"/>
          <p:cNvSpPr>
            <a:spLocks noGrp="1"/>
          </p:cNvSpPr>
          <p:nvPr>
            <p:ph idx="1"/>
          </p:nvPr>
        </p:nvSpPr>
        <p:spPr>
          <a:xfrm>
            <a:off x="539552" y="1196752"/>
            <a:ext cx="8229600" cy="5361459"/>
          </a:xfrm>
        </p:spPr>
        <p:txBody>
          <a:bodyPr>
            <a:normAutofit fontScale="55000" lnSpcReduction="20000"/>
          </a:bodyPr>
          <a:lstStyle/>
          <a:p>
            <a:pPr marL="0" indent="0" algn="just">
              <a:buNone/>
            </a:pPr>
            <a:r>
              <a:rPr lang="it-IT" sz="3600" dirty="0">
                <a:latin typeface="Arial" panose="020B0604020202020204" pitchFamily="34" charset="0"/>
                <a:cs typeface="Arial" panose="020B0604020202020204" pitchFamily="34" charset="0"/>
              </a:rPr>
              <a:t>Non vi è alcun obbligo di segnalazione delle operazioni sospette per le informazioni ricevute da </a:t>
            </a:r>
            <a:r>
              <a:rPr lang="it-IT" sz="3600" dirty="0" smtClean="0">
                <a:latin typeface="Arial" panose="020B0604020202020204" pitchFamily="34" charset="0"/>
                <a:cs typeface="Arial" panose="020B0604020202020204" pitchFamily="34" charset="0"/>
              </a:rPr>
              <a:t>un cliente </a:t>
            </a:r>
            <a:r>
              <a:rPr lang="it-IT" sz="3600" dirty="0">
                <a:latin typeface="Arial" panose="020B0604020202020204" pitchFamily="34" charset="0"/>
                <a:cs typeface="Arial" panose="020B0604020202020204" pitchFamily="34" charset="0"/>
              </a:rPr>
              <a:t>o ottenute riguardo allo stesso, nel corso dell'esame della posizione giuridica del cliente </a:t>
            </a:r>
            <a:r>
              <a:rPr lang="it-IT" sz="3600" dirty="0" smtClean="0">
                <a:latin typeface="Arial" panose="020B0604020202020204" pitchFamily="34" charset="0"/>
                <a:cs typeface="Arial" panose="020B0604020202020204" pitchFamily="34" charset="0"/>
              </a:rPr>
              <a:t>o dell'espletamento </a:t>
            </a:r>
            <a:r>
              <a:rPr lang="it-IT" sz="3600" dirty="0">
                <a:latin typeface="Arial" panose="020B0604020202020204" pitchFamily="34" charset="0"/>
                <a:cs typeface="Arial" panose="020B0604020202020204" pitchFamily="34" charset="0"/>
              </a:rPr>
              <a:t>dei </a:t>
            </a:r>
            <a:r>
              <a:rPr lang="it-IT" sz="3600" b="1" dirty="0">
                <a:latin typeface="Arial" panose="020B0604020202020204" pitchFamily="34" charset="0"/>
                <a:cs typeface="Arial" panose="020B0604020202020204" pitchFamily="34" charset="0"/>
              </a:rPr>
              <a:t>compiti di difesa o di rappresentanza in un procedimento giudiziario </a:t>
            </a:r>
            <a:r>
              <a:rPr lang="it-IT" sz="3600" dirty="0">
                <a:latin typeface="Arial" panose="020B0604020202020204" pitchFamily="34" charset="0"/>
                <a:cs typeface="Arial" panose="020B0604020202020204" pitchFamily="34" charset="0"/>
              </a:rPr>
              <a:t>o in relazione a tale procedimento, compresa la consulenza sull'eventualità di intentare o evitare </a:t>
            </a:r>
            <a:r>
              <a:rPr lang="it-IT" sz="3600" dirty="0" smtClean="0">
                <a:latin typeface="Arial" panose="020B0604020202020204" pitchFamily="34" charset="0"/>
                <a:cs typeface="Arial" panose="020B0604020202020204" pitchFamily="34" charset="0"/>
              </a:rPr>
              <a:t>un procedimento</a:t>
            </a:r>
            <a:r>
              <a:rPr lang="it-IT" sz="3600" dirty="0">
                <a:latin typeface="Arial" panose="020B0604020202020204" pitchFamily="34" charset="0"/>
                <a:cs typeface="Arial" panose="020B0604020202020204" pitchFamily="34" charset="0"/>
              </a:rPr>
              <a:t>, ove tali informazioni siano ricevute o ottenute prima, durante o dopo il </a:t>
            </a:r>
            <a:r>
              <a:rPr lang="it-IT" sz="3600" dirty="0" smtClean="0">
                <a:latin typeface="Arial" panose="020B0604020202020204" pitchFamily="34" charset="0"/>
                <a:cs typeface="Arial" panose="020B0604020202020204" pitchFamily="34" charset="0"/>
              </a:rPr>
              <a:t>procedimento stesso</a:t>
            </a:r>
            <a:r>
              <a:rPr lang="it-IT" sz="3600" dirty="0">
                <a:latin typeface="Arial" panose="020B0604020202020204" pitchFamily="34" charset="0"/>
                <a:cs typeface="Arial" panose="020B0604020202020204" pitchFamily="34" charset="0"/>
              </a:rPr>
              <a:t>.</a:t>
            </a:r>
          </a:p>
          <a:p>
            <a:pPr marL="0" indent="0" algn="just">
              <a:buNone/>
            </a:pPr>
            <a:r>
              <a:rPr lang="it-IT" sz="3600" dirty="0">
                <a:latin typeface="Arial" panose="020B0604020202020204" pitchFamily="34" charset="0"/>
                <a:cs typeface="Arial" panose="020B0604020202020204" pitchFamily="34" charset="0"/>
              </a:rPr>
              <a:t>L’esclusione dall’obbligo di segnalazione delle operazioni sospette è applicabile per estensione </a:t>
            </a:r>
            <a:r>
              <a:rPr lang="it-IT" sz="3600" dirty="0" smtClean="0">
                <a:latin typeface="Arial" panose="020B0604020202020204" pitchFamily="34" charset="0"/>
                <a:cs typeface="Arial" panose="020B0604020202020204" pitchFamily="34" charset="0"/>
              </a:rPr>
              <a:t>ai giudizi </a:t>
            </a:r>
            <a:r>
              <a:rPr lang="it-IT" sz="3600" dirty="0">
                <a:latin typeface="Arial" panose="020B0604020202020204" pitchFamily="34" charset="0"/>
                <a:cs typeface="Arial" panose="020B0604020202020204" pitchFamily="34" charset="0"/>
              </a:rPr>
              <a:t>arbitrali o di risoluzione delle controversie (ADR) avanti gli organismi di conciliazione </a:t>
            </a:r>
            <a:r>
              <a:rPr lang="it-IT" sz="3600" dirty="0" smtClean="0">
                <a:latin typeface="Arial" panose="020B0604020202020204" pitchFamily="34" charset="0"/>
                <a:cs typeface="Arial" panose="020B0604020202020204" pitchFamily="34" charset="0"/>
              </a:rPr>
              <a:t>ed anche </a:t>
            </a:r>
            <a:r>
              <a:rPr lang="it-IT" sz="3600" dirty="0">
                <a:latin typeface="Arial" panose="020B0604020202020204" pitchFamily="34" charset="0"/>
                <a:cs typeface="Arial" panose="020B0604020202020204" pitchFamily="34" charset="0"/>
              </a:rPr>
              <a:t>alle consulenze tecniche di parte (CTP), anche se queste ultime, al contrario di </a:t>
            </a:r>
            <a:r>
              <a:rPr lang="it-IT" sz="3600" dirty="0" smtClean="0">
                <a:latin typeface="Arial" panose="020B0604020202020204" pitchFamily="34" charset="0"/>
                <a:cs typeface="Arial" panose="020B0604020202020204" pitchFamily="34" charset="0"/>
              </a:rPr>
              <a:t>arbitrati, conciliazioni </a:t>
            </a:r>
            <a:r>
              <a:rPr lang="it-IT" sz="3600" dirty="0">
                <a:latin typeface="Arial" panose="020B0604020202020204" pitchFamily="34" charset="0"/>
                <a:cs typeface="Arial" panose="020B0604020202020204" pitchFamily="34" charset="0"/>
              </a:rPr>
              <a:t>e CTU devono essere registrate e assoggettate ad adeguata verifica </a:t>
            </a:r>
            <a:r>
              <a:rPr lang="it-IT" sz="3600" dirty="0" smtClean="0">
                <a:latin typeface="Arial" panose="020B0604020202020204" pitchFamily="34" charset="0"/>
                <a:cs typeface="Arial" panose="020B0604020202020204" pitchFamily="34" charset="0"/>
              </a:rPr>
              <a:t>della clientela</a:t>
            </a:r>
            <a:r>
              <a:rPr lang="it-IT" sz="3600" dirty="0">
                <a:latin typeface="Arial" panose="020B0604020202020204" pitchFamily="34" charset="0"/>
                <a:cs typeface="Arial" panose="020B0604020202020204" pitchFamily="34" charset="0"/>
              </a:rPr>
              <a:t>.</a:t>
            </a:r>
            <a:r>
              <a:rPr lang="it-IT" sz="2200" i="1" dirty="0">
                <a:latin typeface="Arial" panose="020B0604020202020204" pitchFamily="34" charset="0"/>
                <a:cs typeface="Arial" panose="020B0604020202020204" pitchFamily="34" charset="0"/>
              </a:rPr>
              <a:t>(Nota MEF n. 65633 del 12.06.2008)</a:t>
            </a:r>
            <a:endParaRPr lang="it-IT" sz="2200" dirty="0">
              <a:latin typeface="Arial" panose="020B0604020202020204" pitchFamily="34" charset="0"/>
              <a:cs typeface="Arial" panose="020B0604020202020204" pitchFamily="34" charset="0"/>
            </a:endParaRPr>
          </a:p>
          <a:p>
            <a:pPr marL="0" indent="0" algn="just">
              <a:buNone/>
            </a:pPr>
            <a:endParaRPr lang="it-IT" sz="3600" b="1" i="1" dirty="0" smtClean="0"/>
          </a:p>
          <a:p>
            <a:pPr marL="0" indent="0" algn="just">
              <a:buNone/>
            </a:pPr>
            <a:r>
              <a:rPr lang="it-IT" sz="3600" b="1" i="1" dirty="0" smtClean="0"/>
              <a:t> </a:t>
            </a:r>
            <a:r>
              <a:rPr lang="it-IT" sz="3600" b="1" i="1" dirty="0"/>
              <a:t>a differenza di avvocati e notai per i quali l’esclusione è normativamente prevista, non vi è una esplicita esenzione dalla registrazione e dall’assoggettamento ad adeguata verifica della clientela per le pratiche di contenzioso espletate dal professionista di area contabile/fiscale, ancorché, come abbiamo visto, viga per tutti l’esonero dall’obbligo di segnalazione.</a:t>
            </a:r>
            <a:endParaRPr lang="it-IT" sz="3600" b="1"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34</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2220894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Arial" panose="020B0604020202020204" pitchFamily="34" charset="0"/>
                <a:cs typeface="Arial" panose="020B0604020202020204" pitchFamily="34" charset="0"/>
              </a:rPr>
              <a:t>Inoltro della segnalazione sospetta</a:t>
            </a:r>
            <a:endParaRPr lang="it-IT" sz="24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p:txBody>
          <a:bodyPr>
            <a:normAutofit fontScale="92500"/>
          </a:bodyPr>
          <a:lstStyle/>
          <a:p>
            <a:pPr marL="0" indent="0">
              <a:buNone/>
            </a:pPr>
            <a:r>
              <a:rPr lang="it-IT" dirty="0">
                <a:latin typeface="Arial" panose="020B0604020202020204" pitchFamily="34" charset="0"/>
                <a:cs typeface="Arial" panose="020B0604020202020204" pitchFamily="34" charset="0"/>
              </a:rPr>
              <a:t>In ambito professionale la norma prevede la possibilità </a:t>
            </a:r>
            <a:r>
              <a:rPr lang="it-IT" i="1" dirty="0">
                <a:latin typeface="Arial" panose="020B0604020202020204" pitchFamily="34" charset="0"/>
                <a:cs typeface="Arial" panose="020B0604020202020204" pitchFamily="34" charset="0"/>
              </a:rPr>
              <a:t>(solo per notai, avvocati, </a:t>
            </a:r>
            <a:r>
              <a:rPr lang="it-IT" i="1" dirty="0" smtClean="0">
                <a:latin typeface="Arial" panose="020B0604020202020204" pitchFamily="34" charset="0"/>
                <a:cs typeface="Arial" panose="020B0604020202020204" pitchFamily="34" charset="0"/>
              </a:rPr>
              <a:t>dottori commercialisti </a:t>
            </a:r>
            <a:r>
              <a:rPr lang="it-IT" i="1" dirty="0">
                <a:latin typeface="Arial" panose="020B0604020202020204" pitchFamily="34" charset="0"/>
                <a:cs typeface="Arial" panose="020B0604020202020204" pitchFamily="34" charset="0"/>
              </a:rPr>
              <a:t>ed esperti contabili e consulenti del lavoro) </a:t>
            </a:r>
            <a:r>
              <a:rPr lang="it-IT" dirty="0">
                <a:latin typeface="Arial" panose="020B0604020202020204" pitchFamily="34" charset="0"/>
                <a:cs typeface="Arial" panose="020B0604020202020204" pitchFamily="34" charset="0"/>
              </a:rPr>
              <a:t>che le segnalazioni possano essere</a:t>
            </a:r>
          </a:p>
          <a:p>
            <a:pPr marL="0" indent="0">
              <a:buNone/>
            </a:pPr>
            <a:r>
              <a:rPr lang="it-IT" dirty="0">
                <a:latin typeface="Arial" panose="020B0604020202020204" pitchFamily="34" charset="0"/>
                <a:cs typeface="Arial" panose="020B0604020202020204" pitchFamily="34" charset="0"/>
              </a:rPr>
              <a:t>indirizzate, di volta in volta, agli </a:t>
            </a:r>
            <a:r>
              <a:rPr lang="it-IT" b="1" dirty="0">
                <a:latin typeface="Arial" panose="020B0604020202020204" pitchFamily="34" charset="0"/>
                <a:cs typeface="Arial" panose="020B0604020202020204" pitchFamily="34" charset="0"/>
              </a:rPr>
              <a:t>Ordini professionali </a:t>
            </a:r>
            <a:r>
              <a:rPr lang="it-IT" dirty="0">
                <a:latin typeface="Arial" panose="020B0604020202020204" pitchFamily="34" charset="0"/>
                <a:cs typeface="Arial" panose="020B0604020202020204" pitchFamily="34" charset="0"/>
              </a:rPr>
              <a:t>che poi le inoltreranno </a:t>
            </a:r>
            <a:r>
              <a:rPr lang="it-IT" b="1" dirty="0">
                <a:latin typeface="Arial" panose="020B0604020202020204" pitchFamily="34" charset="0"/>
                <a:cs typeface="Arial" panose="020B0604020202020204" pitchFamily="34" charset="0"/>
              </a:rPr>
              <a:t>senza ritardo </a:t>
            </a:r>
            <a:r>
              <a:rPr lang="it-IT" b="1" dirty="0" smtClean="0">
                <a:latin typeface="Arial" panose="020B0604020202020204" pitchFamily="34" charset="0"/>
                <a:cs typeface="Arial" panose="020B0604020202020204" pitchFamily="34" charset="0"/>
              </a:rPr>
              <a:t>e integralmente </a:t>
            </a:r>
            <a:r>
              <a:rPr lang="it-IT" b="1" dirty="0">
                <a:latin typeface="Arial" panose="020B0604020202020204" pitchFamily="34" charset="0"/>
                <a:cs typeface="Arial" panose="020B0604020202020204" pitchFamily="34" charset="0"/>
              </a:rPr>
              <a:t>all’UIF</a:t>
            </a:r>
            <a:r>
              <a:rPr lang="it-IT" dirty="0">
                <a:latin typeface="Arial" panose="020B0604020202020204" pitchFamily="34" charset="0"/>
                <a:cs typeface="Arial" panose="020B0604020202020204" pitchFamily="34" charset="0"/>
              </a:rPr>
              <a:t> eliminando il nome del professionista segnalante e quindi </a:t>
            </a:r>
            <a:r>
              <a:rPr lang="it-IT" b="1" dirty="0">
                <a:latin typeface="Arial" panose="020B0604020202020204" pitchFamily="34" charset="0"/>
                <a:cs typeface="Arial" panose="020B0604020202020204" pitchFamily="34" charset="0"/>
              </a:rPr>
              <a:t>in forma totalmente anonima</a:t>
            </a:r>
            <a:r>
              <a:rPr lang="it-IT" dirty="0">
                <a:latin typeface="Arial" panose="020B0604020202020204" pitchFamily="34" charset="0"/>
                <a:cs typeface="Arial" panose="020B0604020202020204" pitchFamily="34" charset="0"/>
              </a:rPr>
              <a:t>.</a:t>
            </a:r>
          </a:p>
          <a:p>
            <a:endParaRPr lang="it-IT" dirty="0"/>
          </a:p>
          <a:p>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35</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717347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latin typeface="Arial" panose="020B0604020202020204" pitchFamily="34" charset="0"/>
                <a:cs typeface="Arial" panose="020B0604020202020204" pitchFamily="34" charset="0"/>
              </a:rPr>
              <a:t>Obblighi di comunicazione delle infrazioni  </a:t>
            </a:r>
            <a:endParaRPr lang="it-IT" sz="20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57200" y="1268760"/>
            <a:ext cx="8229600" cy="4857403"/>
          </a:xfrm>
        </p:spPr>
        <p:txBody>
          <a:bodyPr>
            <a:normAutofit fontScale="40000" lnSpcReduction="20000"/>
          </a:bodyPr>
          <a:lstStyle/>
          <a:p>
            <a:pPr marL="0" indent="0">
              <a:buNone/>
            </a:pPr>
            <a:r>
              <a:rPr lang="it-IT" dirty="0"/>
              <a:t>Le comunicazioni d’infrazione riguardano tutte le regole previste in materia </a:t>
            </a:r>
            <a:r>
              <a:rPr lang="it-IT" dirty="0" smtClean="0"/>
              <a:t>di </a:t>
            </a:r>
            <a:r>
              <a:rPr lang="it-IT" dirty="0"/>
              <a:t>seguito elencate, e tutti i soggetti destinatari </a:t>
            </a:r>
            <a:r>
              <a:rPr lang="it-IT" dirty="0" smtClean="0"/>
              <a:t>della normativa </a:t>
            </a:r>
            <a:r>
              <a:rPr lang="it-IT" dirty="0"/>
              <a:t>antiriciclaggio</a:t>
            </a:r>
            <a:r>
              <a:rPr lang="it-IT" dirty="0" smtClean="0"/>
              <a:t>:</a:t>
            </a:r>
          </a:p>
          <a:p>
            <a:pPr marL="0" indent="0">
              <a:buNone/>
            </a:pPr>
            <a:r>
              <a:rPr lang="it-IT" dirty="0" smtClean="0"/>
              <a:t>1. trasferimento </a:t>
            </a:r>
            <a:r>
              <a:rPr lang="it-IT" dirty="0"/>
              <a:t>di denaro contante o di libretti di deposito bancari o postali al portatore o </a:t>
            </a:r>
            <a:r>
              <a:rPr lang="it-IT" dirty="0" smtClean="0"/>
              <a:t>di titoli </a:t>
            </a:r>
            <a:r>
              <a:rPr lang="it-IT" dirty="0"/>
              <a:t>al portatore in euro o in valuta estera, effettuato a qualsiasi titolo tra soggetti </a:t>
            </a:r>
            <a:r>
              <a:rPr lang="it-IT" dirty="0" smtClean="0"/>
              <a:t>diversi, quando </a:t>
            </a:r>
            <a:r>
              <a:rPr lang="it-IT" b="1" dirty="0"/>
              <a:t>il valore oggetto del trasferimento, </a:t>
            </a:r>
            <a:r>
              <a:rPr lang="it-IT" dirty="0"/>
              <a:t>è complessivamente </a:t>
            </a:r>
            <a:r>
              <a:rPr lang="it-IT" b="1" dirty="0"/>
              <a:t>pari o superiore </a:t>
            </a:r>
            <a:r>
              <a:rPr lang="it-IT" b="1" dirty="0" smtClean="0"/>
              <a:t>a 1.000 euro;</a:t>
            </a:r>
            <a:r>
              <a:rPr lang="it-IT" dirty="0"/>
              <a:t> </a:t>
            </a:r>
            <a:r>
              <a:rPr lang="it-IT" sz="2500" dirty="0"/>
              <a:t>Una rilevante novità introdotta nel 2009 dal D.lgs. 151 è il concetto di </a:t>
            </a:r>
            <a:r>
              <a:rPr lang="it-IT" sz="2500" b="1" i="1" dirty="0"/>
              <a:t>“valore oggetto </a:t>
            </a:r>
            <a:r>
              <a:rPr lang="it-IT" sz="2500" b="1" i="1" dirty="0" smtClean="0"/>
              <a:t>di</a:t>
            </a:r>
            <a:r>
              <a:rPr lang="it-IT" sz="2500" dirty="0"/>
              <a:t> </a:t>
            </a:r>
            <a:r>
              <a:rPr lang="it-IT" sz="2500" b="1" i="1" dirty="0" smtClean="0"/>
              <a:t>trasferimento</a:t>
            </a:r>
            <a:r>
              <a:rPr lang="it-IT" sz="2500" b="1" i="1" dirty="0"/>
              <a:t>” </a:t>
            </a:r>
            <a:r>
              <a:rPr lang="it-IT" sz="2500" dirty="0"/>
              <a:t>in sostituzione di quello di </a:t>
            </a:r>
            <a:r>
              <a:rPr lang="it-IT" sz="2500" b="1" i="1" dirty="0"/>
              <a:t>“valore dell’operazione”</a:t>
            </a:r>
            <a:r>
              <a:rPr lang="it-IT" sz="2500" dirty="0"/>
              <a:t>.</a:t>
            </a:r>
          </a:p>
          <a:p>
            <a:pPr marL="0" indent="0">
              <a:buNone/>
            </a:pPr>
            <a:r>
              <a:rPr lang="it-IT" dirty="0" smtClean="0"/>
              <a:t>2</a:t>
            </a:r>
            <a:r>
              <a:rPr lang="it-IT" dirty="0"/>
              <a:t>. assegni bancari e postali emessi, trasferiti o presentati all’incasso per </a:t>
            </a:r>
            <a:r>
              <a:rPr lang="it-IT" b="1" dirty="0"/>
              <a:t>importi pari </a:t>
            </a:r>
            <a:r>
              <a:rPr lang="it-IT" b="1" dirty="0" smtClean="0"/>
              <a:t>o superiori </a:t>
            </a:r>
            <a:r>
              <a:rPr lang="it-IT" b="1" dirty="0"/>
              <a:t>a 1.000 euro </a:t>
            </a:r>
            <a:r>
              <a:rPr lang="it-IT" dirty="0"/>
              <a:t>senza recare l’indicazione del nome o della ragione sociale </a:t>
            </a:r>
            <a:r>
              <a:rPr lang="it-IT" dirty="0" smtClean="0"/>
              <a:t>del beneficiario </a:t>
            </a:r>
            <a:r>
              <a:rPr lang="it-IT" dirty="0"/>
              <a:t>e la clausola di non trasferibilità;</a:t>
            </a:r>
          </a:p>
          <a:p>
            <a:pPr marL="0" indent="0">
              <a:buNone/>
            </a:pPr>
            <a:r>
              <a:rPr lang="it-IT" dirty="0" smtClean="0"/>
              <a:t>3</a:t>
            </a:r>
            <a:r>
              <a:rPr lang="it-IT" dirty="0"/>
              <a:t>. assegni bancari e postali </a:t>
            </a:r>
            <a:r>
              <a:rPr lang="it-IT" b="1" dirty="0"/>
              <a:t>emessi all’ordine del traente </a:t>
            </a:r>
            <a:r>
              <a:rPr lang="it-IT" i="1" dirty="0"/>
              <a:t>(non girati unicamente) </a:t>
            </a:r>
            <a:r>
              <a:rPr lang="it-IT" dirty="0" smtClean="0"/>
              <a:t>trasferiti o </a:t>
            </a:r>
            <a:r>
              <a:rPr lang="it-IT" dirty="0"/>
              <a:t>presentati per l’incasso a una banca o a Poste Italiane Spa, da soggetto </a:t>
            </a:r>
            <a:r>
              <a:rPr lang="it-IT" dirty="0" smtClean="0"/>
              <a:t>diverso dall’emittente</a:t>
            </a:r>
            <a:r>
              <a:rPr lang="it-IT" dirty="0"/>
              <a:t>;</a:t>
            </a:r>
          </a:p>
          <a:p>
            <a:pPr marL="0" indent="0">
              <a:buNone/>
            </a:pPr>
            <a:r>
              <a:rPr lang="it-IT" dirty="0" smtClean="0"/>
              <a:t>4</a:t>
            </a:r>
            <a:r>
              <a:rPr lang="it-IT" dirty="0"/>
              <a:t>. assegni circolari, vaglia postali e cambiari emessi, trasferiti o presentati all’incasso </a:t>
            </a:r>
            <a:r>
              <a:rPr lang="it-IT" dirty="0" smtClean="0"/>
              <a:t>per </a:t>
            </a:r>
            <a:r>
              <a:rPr lang="it-IT" b="1" dirty="0" smtClean="0"/>
              <a:t>importi </a:t>
            </a:r>
            <a:r>
              <a:rPr lang="it-IT" b="1" dirty="0"/>
              <a:t>pari o superiori a 1.000 euro </a:t>
            </a:r>
            <a:r>
              <a:rPr lang="it-IT" dirty="0"/>
              <a:t>senza l’indicazione del nome o della </a:t>
            </a:r>
            <a:r>
              <a:rPr lang="it-IT" dirty="0" smtClean="0"/>
              <a:t>ragione sociale </a:t>
            </a:r>
            <a:r>
              <a:rPr lang="it-IT" dirty="0"/>
              <a:t>del beneficiario e la clausola di non trasferibilità</a:t>
            </a:r>
            <a:r>
              <a:rPr lang="it-IT" dirty="0" smtClean="0"/>
              <a:t>;</a:t>
            </a:r>
            <a:endParaRPr lang="it-IT" dirty="0"/>
          </a:p>
          <a:p>
            <a:pPr marL="0" indent="0">
              <a:buNone/>
            </a:pPr>
            <a:r>
              <a:rPr lang="it-IT" dirty="0"/>
              <a:t>5. libretti di deposito bancari o postali al portatore con saldo </a:t>
            </a:r>
            <a:r>
              <a:rPr lang="it-IT" b="1" dirty="0"/>
              <a:t>pari o superiore a 1.000 euro</a:t>
            </a:r>
            <a:r>
              <a:rPr lang="it-IT" dirty="0"/>
              <a:t>;</a:t>
            </a:r>
          </a:p>
          <a:p>
            <a:pPr marL="0" indent="0">
              <a:buNone/>
            </a:pPr>
            <a:r>
              <a:rPr lang="it-IT" dirty="0" smtClean="0"/>
              <a:t>6</a:t>
            </a:r>
            <a:r>
              <a:rPr lang="it-IT" dirty="0"/>
              <a:t>. libretti di deposito bancari o postali al portatore con saldo </a:t>
            </a:r>
            <a:r>
              <a:rPr lang="it-IT" b="1" dirty="0"/>
              <a:t>pari o superiore a 1.000 </a:t>
            </a:r>
            <a:r>
              <a:rPr lang="it-IT" b="1" dirty="0" smtClean="0"/>
              <a:t>euro esistenti </a:t>
            </a:r>
            <a:r>
              <a:rPr lang="it-IT" b="1" dirty="0"/>
              <a:t>alla data del 6 dicembre 2011</a:t>
            </a:r>
            <a:r>
              <a:rPr lang="it-IT" dirty="0"/>
              <a:t>, non estinti dal portatore ovvero con il loro </a:t>
            </a:r>
            <a:r>
              <a:rPr lang="it-IT" dirty="0" smtClean="0"/>
              <a:t>saldo non </a:t>
            </a:r>
            <a:r>
              <a:rPr lang="it-IT" dirty="0"/>
              <a:t>ridotto a una somma non eccedente il predetto importo </a:t>
            </a:r>
            <a:r>
              <a:rPr lang="it-IT" b="1" dirty="0"/>
              <a:t>entro il 31 marzo 2012</a:t>
            </a:r>
            <a:r>
              <a:rPr lang="it-IT" dirty="0"/>
              <a:t>;</a:t>
            </a:r>
          </a:p>
          <a:p>
            <a:pPr marL="0" indent="0">
              <a:buNone/>
            </a:pPr>
            <a:r>
              <a:rPr lang="it-IT" dirty="0" smtClean="0"/>
              <a:t>7</a:t>
            </a:r>
            <a:r>
              <a:rPr lang="it-IT" dirty="0"/>
              <a:t>. trasferimento di libretti di deposito bancari o postali al portatore, con omissione </a:t>
            </a:r>
            <a:r>
              <a:rPr lang="it-IT" dirty="0" smtClean="0"/>
              <a:t>della comunicazione </a:t>
            </a:r>
            <a:r>
              <a:rPr lang="it-IT" dirty="0"/>
              <a:t>da parte del cedente, </a:t>
            </a:r>
            <a:r>
              <a:rPr lang="it-IT" b="1" dirty="0"/>
              <a:t>entro 30 giorni</a:t>
            </a:r>
            <a:r>
              <a:rPr lang="it-IT" dirty="0"/>
              <a:t>, alla banca o a Poste Italiane </a:t>
            </a:r>
            <a:r>
              <a:rPr lang="it-IT" dirty="0" smtClean="0"/>
              <a:t>S.p.A. dei </a:t>
            </a:r>
            <a:r>
              <a:rPr lang="it-IT" dirty="0"/>
              <a:t>dati identificativi del cessionario, </a:t>
            </a:r>
            <a:r>
              <a:rPr lang="it-IT" b="1" dirty="0"/>
              <a:t>dell’accettazione di questi, </a:t>
            </a:r>
            <a:r>
              <a:rPr lang="it-IT" dirty="0"/>
              <a:t>e della data </a:t>
            </a:r>
            <a:r>
              <a:rPr lang="it-IT" dirty="0" smtClean="0"/>
              <a:t>del trasferimento</a:t>
            </a:r>
            <a:r>
              <a:rPr lang="it-IT" dirty="0"/>
              <a:t>.</a:t>
            </a:r>
          </a:p>
          <a:p>
            <a:pPr marL="0" indent="0">
              <a:buNone/>
            </a:pPr>
            <a:r>
              <a:rPr lang="it-IT" dirty="0" smtClean="0"/>
              <a:t>8</a:t>
            </a:r>
            <a:r>
              <a:rPr lang="it-IT" dirty="0"/>
              <a:t>. Trasferimento in uscita dal territorio nazionale, di denaro contante effettuato per il </a:t>
            </a:r>
            <a:r>
              <a:rPr lang="it-IT" dirty="0" smtClean="0"/>
              <a:t>tramite dei </a:t>
            </a:r>
            <a:r>
              <a:rPr lang="it-IT" dirty="0"/>
              <a:t>cosiddetti </a:t>
            </a:r>
            <a:r>
              <a:rPr lang="it-IT" b="1" dirty="0"/>
              <a:t>“</a:t>
            </a:r>
            <a:r>
              <a:rPr lang="it-IT" b="1" dirty="0" err="1"/>
              <a:t>money</a:t>
            </a:r>
            <a:r>
              <a:rPr lang="it-IT" b="1" dirty="0"/>
              <a:t> transfer”</a:t>
            </a:r>
            <a:r>
              <a:rPr lang="it-IT" dirty="0"/>
              <a:t>, pari o </a:t>
            </a:r>
            <a:r>
              <a:rPr lang="it-IT" b="1" dirty="0"/>
              <a:t>superiore a 1.000 euro</a:t>
            </a:r>
            <a:r>
              <a:rPr lang="it-IT" dirty="0"/>
              <a:t>. </a:t>
            </a:r>
            <a:endParaRPr lang="it-IT" dirty="0" smtClean="0"/>
          </a:p>
          <a:p>
            <a:pPr marL="0" indent="0">
              <a:buNone/>
            </a:pPr>
            <a:r>
              <a:rPr lang="it-IT" dirty="0" smtClean="0"/>
              <a:t>9. </a:t>
            </a:r>
            <a:r>
              <a:rPr lang="it-IT" dirty="0"/>
              <a:t>L’apertura in qualunque forma di conti o libretti di risparmio in forma anonima o </a:t>
            </a:r>
            <a:r>
              <a:rPr lang="it-IT" dirty="0" smtClean="0"/>
              <a:t>con intestazione </a:t>
            </a:r>
            <a:r>
              <a:rPr lang="it-IT" dirty="0"/>
              <a:t>fittizia</a:t>
            </a:r>
            <a:r>
              <a:rPr lang="it-IT" dirty="0" smtClean="0"/>
              <a:t>.</a:t>
            </a:r>
          </a:p>
          <a:p>
            <a:pPr marL="0" indent="0">
              <a:buNone/>
            </a:pPr>
            <a:r>
              <a:rPr lang="it-IT" dirty="0" smtClean="0"/>
              <a:t>10. </a:t>
            </a:r>
            <a:r>
              <a:rPr lang="it-IT" dirty="0"/>
              <a:t>L’utilizzo in qualunque forma di conti o libretti di </a:t>
            </a:r>
            <a:r>
              <a:rPr lang="it-IT" dirty="0" smtClean="0"/>
              <a:t>risparmio </a:t>
            </a:r>
            <a:r>
              <a:rPr lang="it-IT" dirty="0"/>
              <a:t>in forma anonima o </a:t>
            </a:r>
            <a:r>
              <a:rPr lang="it-IT" dirty="0" smtClean="0"/>
              <a:t>con intestazione </a:t>
            </a:r>
            <a:r>
              <a:rPr lang="it-IT" dirty="0"/>
              <a:t>fittizia aperti presso Stati esteri</a:t>
            </a:r>
            <a:r>
              <a:rPr lang="it-IT" dirty="0" smtClean="0"/>
              <a:t>.</a:t>
            </a:r>
          </a:p>
          <a:p>
            <a:pPr marL="0" indent="0">
              <a:buNone/>
            </a:pPr>
            <a:r>
              <a:rPr lang="it-IT" dirty="0"/>
              <a:t>Destinatarie delle comunicazioni sono le </a:t>
            </a:r>
            <a:r>
              <a:rPr lang="it-IT" b="1" dirty="0"/>
              <a:t>Ragionerie Territoriali dello Stato </a:t>
            </a:r>
            <a:r>
              <a:rPr lang="it-IT" dirty="0"/>
              <a:t>(RTS), che </a:t>
            </a:r>
            <a:r>
              <a:rPr lang="it-IT" dirty="0" smtClean="0"/>
              <a:t>hanno sostituito </a:t>
            </a:r>
            <a:r>
              <a:rPr lang="it-IT" dirty="0"/>
              <a:t>dal 01.03.2011 le soppresse Direzioni territoriali dell’economia e delle finanze, di cui </a:t>
            </a:r>
            <a:r>
              <a:rPr lang="it-IT" dirty="0" smtClean="0"/>
              <a:t>però </a:t>
            </a:r>
            <a:r>
              <a:rPr lang="it-IT" b="1" dirty="0" smtClean="0"/>
              <a:t>soltanto </a:t>
            </a:r>
            <a:r>
              <a:rPr lang="it-IT" b="1" dirty="0"/>
              <a:t>sei sono competenti </a:t>
            </a:r>
            <a:r>
              <a:rPr lang="it-IT" dirty="0"/>
              <a:t>alla trattazione delle contestazioni per singoli </a:t>
            </a:r>
            <a:r>
              <a:rPr lang="it-IT" b="1" dirty="0"/>
              <a:t>rilievi superiori </a:t>
            </a:r>
            <a:r>
              <a:rPr lang="it-IT" b="1" dirty="0" smtClean="0"/>
              <a:t>a 250.000 </a:t>
            </a:r>
            <a:r>
              <a:rPr lang="it-IT" b="1" dirty="0"/>
              <a:t>euro </a:t>
            </a:r>
            <a:r>
              <a:rPr lang="it-IT" dirty="0"/>
              <a:t>(non oblabili)</a:t>
            </a:r>
          </a:p>
          <a:p>
            <a:pPr marL="0" indent="0">
              <a:buNone/>
            </a:pP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36</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656557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r>
              <a:rPr lang="it-IT" dirty="0" smtClean="0"/>
              <a:t/>
            </a:r>
            <a:br>
              <a:rPr lang="it-IT" dirty="0" smtClean="0"/>
            </a:br>
            <a:r>
              <a:rPr lang="it-IT" sz="2700" dirty="0" smtClean="0">
                <a:latin typeface="Arial" panose="020B0604020202020204" pitchFamily="34" charset="0"/>
                <a:cs typeface="Arial" panose="020B0604020202020204" pitchFamily="34" charset="0"/>
              </a:rPr>
              <a:t>LA </a:t>
            </a:r>
            <a:r>
              <a:rPr lang="it-IT" sz="2700" dirty="0">
                <a:latin typeface="Arial" panose="020B0604020202020204" pitchFamily="34" charset="0"/>
                <a:cs typeface="Arial" panose="020B0604020202020204" pitchFamily="34" charset="0"/>
              </a:rPr>
              <a:t>FORMAZIONE DEL PERSONALE</a:t>
            </a:r>
            <a:br>
              <a:rPr lang="it-IT" sz="2700" dirty="0">
                <a:latin typeface="Arial" panose="020B0604020202020204" pitchFamily="34" charset="0"/>
                <a:cs typeface="Arial" panose="020B0604020202020204" pitchFamily="34" charset="0"/>
              </a:rPr>
            </a:br>
            <a:endParaRPr lang="it-IT" sz="27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57200" y="1268760"/>
            <a:ext cx="8229600" cy="5184576"/>
          </a:xfrm>
        </p:spPr>
        <p:txBody>
          <a:bodyPr>
            <a:normAutofit fontScale="25000" lnSpcReduction="20000"/>
          </a:bodyPr>
          <a:lstStyle/>
          <a:p>
            <a:pPr marL="0" indent="0">
              <a:buNone/>
            </a:pPr>
            <a:r>
              <a:rPr lang="it-IT" sz="8000" dirty="0" smtClean="0">
                <a:latin typeface="Arial" panose="020B0604020202020204" pitchFamily="34" charset="0"/>
                <a:cs typeface="Arial" panose="020B0604020202020204" pitchFamily="34" charset="0"/>
              </a:rPr>
              <a:t>i </a:t>
            </a:r>
            <a:r>
              <a:rPr lang="it-IT" sz="8000" dirty="0">
                <a:latin typeface="Arial" panose="020B0604020202020204" pitchFamily="34" charset="0"/>
                <a:cs typeface="Arial" panose="020B0604020202020204" pitchFamily="34" charset="0"/>
              </a:rPr>
              <a:t>professionisti e gli ordini professionali (così come tutti gli altri soggetti obbligati) adottano misure di </a:t>
            </a:r>
            <a:r>
              <a:rPr lang="it-IT" sz="8000" b="1" dirty="0">
                <a:latin typeface="Arial" panose="020B0604020202020204" pitchFamily="34" charset="0"/>
                <a:cs typeface="Arial" panose="020B0604020202020204" pitchFamily="34" charset="0"/>
              </a:rPr>
              <a:t>adeguata formazione del personale e dei collaboratori al fine di una corretta applicazione delle disposizioni del decreto. </a:t>
            </a:r>
            <a:r>
              <a:rPr lang="it-IT" sz="8000" dirty="0">
                <a:latin typeface="Arial" panose="020B0604020202020204" pitchFamily="34" charset="0"/>
                <a:cs typeface="Arial" panose="020B0604020202020204" pitchFamily="34" charset="0"/>
              </a:rPr>
              <a:t>I programmi di formazione devono essere finalizzati a riconoscere attività potenzialmente connesse al riciclaggio o al finanziamento del terrorismo.</a:t>
            </a:r>
          </a:p>
          <a:p>
            <a:pPr marL="0" indent="0">
              <a:buNone/>
            </a:pPr>
            <a:r>
              <a:rPr lang="it-IT" sz="8000" dirty="0" smtClean="0">
                <a:latin typeface="Arial" panose="020B0604020202020204" pitchFamily="34" charset="0"/>
                <a:cs typeface="Arial" panose="020B0604020202020204" pitchFamily="34" charset="0"/>
              </a:rPr>
              <a:t>Nel </a:t>
            </a:r>
            <a:r>
              <a:rPr lang="it-IT" sz="8000" dirty="0">
                <a:latin typeface="Arial" panose="020B0604020202020204" pitchFamily="34" charset="0"/>
                <a:cs typeface="Arial" panose="020B0604020202020204" pitchFamily="34" charset="0"/>
              </a:rPr>
              <a:t>caso in cui l’attività venga svolta in forma associata o societaria, è obbligo della società </a:t>
            </a:r>
            <a:r>
              <a:rPr lang="it-IT" sz="8000" dirty="0" smtClean="0">
                <a:latin typeface="Arial" panose="020B0604020202020204" pitchFamily="34" charset="0"/>
                <a:cs typeface="Arial" panose="020B0604020202020204" pitchFamily="34" charset="0"/>
              </a:rPr>
              <a:t>o dell’associazione </a:t>
            </a:r>
            <a:r>
              <a:rPr lang="it-IT" sz="8000" dirty="0">
                <a:latin typeface="Arial" panose="020B0604020202020204" pitchFamily="34" charset="0"/>
                <a:cs typeface="Arial" panose="020B0604020202020204" pitchFamily="34" charset="0"/>
              </a:rPr>
              <a:t>farsi carico della formazione del personale.</a:t>
            </a:r>
          </a:p>
          <a:p>
            <a:pPr marL="0" indent="0" algn="ctr">
              <a:buNone/>
            </a:pPr>
            <a:endParaRPr lang="it-IT" sz="8000" b="1" dirty="0" smtClean="0">
              <a:latin typeface="Arial" panose="020B0604020202020204" pitchFamily="34" charset="0"/>
              <a:cs typeface="Arial" panose="020B0604020202020204" pitchFamily="34" charset="0"/>
            </a:endParaRPr>
          </a:p>
          <a:p>
            <a:pPr marL="0" indent="0" algn="ctr">
              <a:buNone/>
            </a:pPr>
            <a:r>
              <a:rPr lang="it-IT" sz="7200" b="1" dirty="0" smtClean="0">
                <a:latin typeface="Arial" panose="020B0604020202020204" pitchFamily="34" charset="0"/>
                <a:cs typeface="Arial" panose="020B0604020202020204" pitchFamily="34" charset="0"/>
              </a:rPr>
              <a:t>La </a:t>
            </a:r>
            <a:r>
              <a:rPr lang="it-IT" sz="7200" b="1" dirty="0">
                <a:latin typeface="Arial" panose="020B0604020202020204" pitchFamily="34" charset="0"/>
                <a:cs typeface="Arial" panose="020B0604020202020204" pitchFamily="34" charset="0"/>
              </a:rPr>
              <a:t>formazione è obbligatoria</a:t>
            </a:r>
            <a:r>
              <a:rPr lang="it-IT" sz="7200" b="1" dirty="0" smtClean="0">
                <a:latin typeface="Arial" panose="020B0604020202020204" pitchFamily="34" charset="0"/>
                <a:cs typeface="Arial" panose="020B0604020202020204" pitchFamily="34" charset="0"/>
              </a:rPr>
              <a:t>:</a:t>
            </a:r>
          </a:p>
          <a:p>
            <a:pPr marL="0" indent="0">
              <a:buNone/>
            </a:pPr>
            <a:endParaRPr lang="it-IT" sz="7200" dirty="0">
              <a:latin typeface="Arial" panose="020B0604020202020204" pitchFamily="34" charset="0"/>
              <a:cs typeface="Arial" panose="020B0604020202020204" pitchFamily="34" charset="0"/>
            </a:endParaRPr>
          </a:p>
          <a:p>
            <a:pPr>
              <a:buFont typeface="Wingdings" panose="05000000000000000000" pitchFamily="2" charset="2"/>
              <a:buChar char="q"/>
            </a:pPr>
            <a:r>
              <a:rPr lang="it-IT" sz="7200" dirty="0" smtClean="0">
                <a:latin typeface="Arial" panose="020B0604020202020204" pitchFamily="34" charset="0"/>
                <a:cs typeface="Arial" panose="020B0604020202020204" pitchFamily="34" charset="0"/>
              </a:rPr>
              <a:t>con </a:t>
            </a:r>
            <a:r>
              <a:rPr lang="it-IT" sz="7200" dirty="0">
                <a:latin typeface="Arial" panose="020B0604020202020204" pitchFamily="34" charset="0"/>
                <a:cs typeface="Arial" panose="020B0604020202020204" pitchFamily="34" charset="0"/>
              </a:rPr>
              <a:t>cadenza </a:t>
            </a:r>
            <a:r>
              <a:rPr lang="it-IT" sz="7200" dirty="0" smtClean="0">
                <a:latin typeface="Arial" panose="020B0604020202020204" pitchFamily="34" charset="0"/>
                <a:cs typeface="Arial" panose="020B0604020202020204" pitchFamily="34" charset="0"/>
              </a:rPr>
              <a:t>annuale;</a:t>
            </a:r>
            <a:endParaRPr lang="it-IT" sz="7200" dirty="0">
              <a:latin typeface="Arial" panose="020B0604020202020204" pitchFamily="34" charset="0"/>
              <a:cs typeface="Arial" panose="020B0604020202020204" pitchFamily="34" charset="0"/>
            </a:endParaRPr>
          </a:p>
          <a:p>
            <a:pPr>
              <a:buFont typeface="Wingdings" panose="05000000000000000000" pitchFamily="2" charset="2"/>
              <a:buChar char="q"/>
            </a:pPr>
            <a:r>
              <a:rPr lang="it-IT" sz="7200" dirty="0" smtClean="0">
                <a:latin typeface="Arial" panose="020B0604020202020204" pitchFamily="34" charset="0"/>
                <a:cs typeface="Arial" panose="020B0604020202020204" pitchFamily="34" charset="0"/>
              </a:rPr>
              <a:t>deve </a:t>
            </a:r>
            <a:r>
              <a:rPr lang="it-IT" sz="7200" dirty="0">
                <a:latin typeface="Arial" panose="020B0604020202020204" pitchFamily="34" charset="0"/>
                <a:cs typeface="Arial" panose="020B0604020202020204" pitchFamily="34" charset="0"/>
              </a:rPr>
              <a:t>essere erogata organicamente </a:t>
            </a:r>
            <a:r>
              <a:rPr lang="it-IT" sz="7200" i="1" dirty="0">
                <a:latin typeface="Arial" panose="020B0604020202020204" pitchFamily="34" charset="0"/>
                <a:cs typeface="Arial" panose="020B0604020202020204" pitchFamily="34" charset="0"/>
              </a:rPr>
              <a:t>(non suppliscono all’obbligo in parola, secondo </a:t>
            </a:r>
            <a:r>
              <a:rPr lang="it-IT" sz="7200" i="1" dirty="0" smtClean="0">
                <a:latin typeface="Arial" panose="020B0604020202020204" pitchFamily="34" charset="0"/>
                <a:cs typeface="Arial" panose="020B0604020202020204" pitchFamily="34" charset="0"/>
              </a:rPr>
              <a:t>la</a:t>
            </a:r>
            <a:r>
              <a:rPr lang="it-IT" sz="7200" dirty="0">
                <a:latin typeface="Arial" panose="020B0604020202020204" pitchFamily="34" charset="0"/>
                <a:cs typeface="Arial" panose="020B0604020202020204" pitchFamily="34" charset="0"/>
              </a:rPr>
              <a:t> </a:t>
            </a:r>
            <a:r>
              <a:rPr lang="it-IT" sz="7200" dirty="0" smtClean="0">
                <a:latin typeface="Arial" panose="020B0604020202020204" pitchFamily="34" charset="0"/>
                <a:cs typeface="Arial" panose="020B0604020202020204" pitchFamily="34" charset="0"/>
              </a:rPr>
              <a:t> </a:t>
            </a:r>
            <a:r>
              <a:rPr lang="it-IT" sz="7200" i="1" dirty="0" smtClean="0">
                <a:latin typeface="Arial" panose="020B0604020202020204" pitchFamily="34" charset="0"/>
                <a:cs typeface="Arial" panose="020B0604020202020204" pitchFamily="34" charset="0"/>
              </a:rPr>
              <a:t>prassi </a:t>
            </a:r>
            <a:r>
              <a:rPr lang="it-IT" sz="7200" i="1" dirty="0">
                <a:latin typeface="Arial" panose="020B0604020202020204" pitchFamily="34" charset="0"/>
                <a:cs typeface="Arial" panose="020B0604020202020204" pitchFamily="34" charset="0"/>
              </a:rPr>
              <a:t>interpretativa dell’UIC, l’autoformazione o la partecipazione episodica di </a:t>
            </a:r>
            <a:r>
              <a:rPr lang="it-IT" sz="7200" i="1" dirty="0" smtClean="0">
                <a:latin typeface="Arial" panose="020B0604020202020204" pitchFamily="34" charset="0"/>
                <a:cs typeface="Arial" panose="020B0604020202020204" pitchFamily="34" charset="0"/>
              </a:rPr>
              <a:t>qualche elemento </a:t>
            </a:r>
            <a:r>
              <a:rPr lang="it-IT" sz="7200" i="1" dirty="0">
                <a:latin typeface="Arial" panose="020B0604020202020204" pitchFamily="34" charset="0"/>
                <a:cs typeface="Arial" panose="020B0604020202020204" pitchFamily="34" charset="0"/>
              </a:rPr>
              <a:t>della struttura a convegni ed iniziative esterne di portata generale</a:t>
            </a:r>
            <a:r>
              <a:rPr lang="it-IT" sz="7200" i="1" dirty="0" smtClean="0">
                <a:latin typeface="Arial" panose="020B0604020202020204" pitchFamily="34" charset="0"/>
                <a:cs typeface="Arial" panose="020B0604020202020204" pitchFamily="34" charset="0"/>
              </a:rPr>
              <a:t>);</a:t>
            </a:r>
            <a:endParaRPr lang="it-IT" sz="7200" dirty="0">
              <a:latin typeface="Arial" panose="020B0604020202020204" pitchFamily="34" charset="0"/>
              <a:cs typeface="Arial" panose="020B0604020202020204" pitchFamily="34" charset="0"/>
            </a:endParaRPr>
          </a:p>
          <a:p>
            <a:pPr>
              <a:buFont typeface="Wingdings" panose="05000000000000000000" pitchFamily="2" charset="2"/>
              <a:buChar char="q"/>
            </a:pPr>
            <a:r>
              <a:rPr lang="it-IT" sz="7200" dirty="0" smtClean="0">
                <a:latin typeface="Arial" panose="020B0604020202020204" pitchFamily="34" charset="0"/>
                <a:cs typeface="Arial" panose="020B0604020202020204" pitchFamily="34" charset="0"/>
              </a:rPr>
              <a:t>deve </a:t>
            </a:r>
            <a:r>
              <a:rPr lang="it-IT" sz="7200" dirty="0">
                <a:latin typeface="Arial" panose="020B0604020202020204" pitchFamily="34" charset="0"/>
                <a:cs typeface="Arial" panose="020B0604020202020204" pitchFamily="34" charset="0"/>
              </a:rPr>
              <a:t>essere concordata tra il “dominus” ed i suoi </a:t>
            </a:r>
            <a:r>
              <a:rPr lang="it-IT" sz="7200" dirty="0" smtClean="0">
                <a:latin typeface="Arial" panose="020B0604020202020204" pitchFamily="34" charset="0"/>
                <a:cs typeface="Arial" panose="020B0604020202020204" pitchFamily="34" charset="0"/>
              </a:rPr>
              <a:t>collaboratori;</a:t>
            </a:r>
            <a:endParaRPr lang="it-IT" sz="7200" dirty="0">
              <a:latin typeface="Arial" panose="020B0604020202020204" pitchFamily="34" charset="0"/>
              <a:cs typeface="Arial" panose="020B0604020202020204" pitchFamily="34" charset="0"/>
            </a:endParaRPr>
          </a:p>
          <a:p>
            <a:pPr>
              <a:buFont typeface="Wingdings" panose="05000000000000000000" pitchFamily="2" charset="2"/>
              <a:buChar char="q"/>
            </a:pPr>
            <a:r>
              <a:rPr lang="it-IT" sz="7200" dirty="0" smtClean="0">
                <a:latin typeface="Arial" panose="020B0604020202020204" pitchFamily="34" charset="0"/>
                <a:cs typeface="Arial" panose="020B0604020202020204" pitchFamily="34" charset="0"/>
              </a:rPr>
              <a:t>deve </a:t>
            </a:r>
            <a:r>
              <a:rPr lang="it-IT" sz="7200" dirty="0">
                <a:latin typeface="Arial" panose="020B0604020202020204" pitchFamily="34" charset="0"/>
                <a:cs typeface="Arial" panose="020B0604020202020204" pitchFamily="34" charset="0"/>
              </a:rPr>
              <a:t>essere relazionata </a:t>
            </a:r>
            <a:r>
              <a:rPr lang="it-IT" sz="7200" dirty="0" smtClean="0">
                <a:latin typeface="Arial" panose="020B0604020202020204" pitchFamily="34" charset="0"/>
                <a:cs typeface="Arial" panose="020B0604020202020204" pitchFamily="34" charset="0"/>
              </a:rPr>
              <a:t>annualmente.</a:t>
            </a:r>
            <a:endParaRPr lang="it-IT" sz="7200" dirty="0">
              <a:latin typeface="Arial" panose="020B0604020202020204" pitchFamily="34" charset="0"/>
              <a:cs typeface="Arial" panose="020B0604020202020204" pitchFamily="34" charset="0"/>
            </a:endParaRPr>
          </a:p>
          <a:p>
            <a:pPr marL="0" indent="0">
              <a:buNone/>
            </a:pPr>
            <a:endParaRPr lang="it-IT" sz="7200" dirty="0">
              <a:latin typeface="Arial" panose="020B0604020202020204" pitchFamily="34" charset="0"/>
              <a:cs typeface="Arial" panose="020B0604020202020204" pitchFamily="34" charset="0"/>
            </a:endParaRPr>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37</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480916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55. Sanzioni penali</a:t>
            </a:r>
          </a:p>
        </p:txBody>
      </p:sp>
      <p:sp>
        <p:nvSpPr>
          <p:cNvPr id="3" name="Segnaposto contenuto 2"/>
          <p:cNvSpPr>
            <a:spLocks noGrp="1"/>
          </p:cNvSpPr>
          <p:nvPr>
            <p:ph idx="1"/>
          </p:nvPr>
        </p:nvSpPr>
        <p:spPr/>
        <p:txBody>
          <a:bodyPr>
            <a:normAutofit fontScale="47500" lnSpcReduction="20000"/>
          </a:bodyPr>
          <a:lstStyle/>
          <a:p>
            <a:pPr marL="0" indent="0">
              <a:buNone/>
            </a:pPr>
            <a:r>
              <a:rPr lang="it-IT" dirty="0"/>
              <a:t>1. Salvo che il fatto costituisca più grave reato, chiunque contravviene alle disposizioni contenute nel Titolo II, Capo I, concernenti l'obbligo di identificazione, è punito con la multa da 2.600 a 13.000 euro.</a:t>
            </a:r>
            <a:br>
              <a:rPr lang="it-IT" dirty="0"/>
            </a:br>
            <a:endParaRPr lang="it-IT" dirty="0"/>
          </a:p>
          <a:p>
            <a:pPr marL="0" indent="0">
              <a:buNone/>
            </a:pPr>
            <a:r>
              <a:rPr lang="it-IT" dirty="0"/>
              <a:t>2. Salvo che il fatto costituisca più grave reato, l'esecutore dell'operazione che omette di indicare le generalità del soggetto per conto del quale eventualmente esegue l'operazione o le indica false è punito con la reclusione da sei mesi a un anno e con la multa da 500 a 5.000 euro.</a:t>
            </a:r>
            <a:br>
              <a:rPr lang="it-IT" dirty="0"/>
            </a:br>
            <a:endParaRPr lang="it-IT" dirty="0"/>
          </a:p>
          <a:p>
            <a:pPr marL="0" indent="0">
              <a:buNone/>
            </a:pPr>
            <a:r>
              <a:rPr lang="it-IT" dirty="0"/>
              <a:t>3. Salvo che il fatto costituisca più grave reato, l'esecutore dell'operazione che non fornisce </a:t>
            </a:r>
            <a:r>
              <a:rPr lang="it-IT" dirty="0" smtClean="0"/>
              <a:t>Informazioni </a:t>
            </a:r>
            <a:r>
              <a:rPr lang="it-IT" dirty="0"/>
              <a:t>sullo scopo e sulla natura prevista dal rapporto continuativo o dalla prestazione professionale o le fornisce false è punito con l'arresto da sei mesi a tre anni e con l'ammenda da 5.000 a 50.000 euro.</a:t>
            </a:r>
            <a:br>
              <a:rPr lang="it-IT" dirty="0"/>
            </a:br>
            <a:endParaRPr lang="it-IT" dirty="0"/>
          </a:p>
          <a:p>
            <a:pPr marL="0" indent="0">
              <a:buNone/>
            </a:pPr>
            <a:r>
              <a:rPr lang="it-IT" dirty="0"/>
              <a:t>4. Chi, essendovi tenuto, omette di effettuare la registrazione di cui all'</a:t>
            </a:r>
            <a:r>
              <a:rPr lang="it-IT" dirty="0">
                <a:hlinkClick r:id="rId2"/>
              </a:rPr>
              <a:t>articolo 36</a:t>
            </a:r>
            <a:r>
              <a:rPr lang="it-IT" dirty="0"/>
              <a:t>, ovvero la effettua in modo tardivo o incompleto è punito con la multa da 2.600 a 13.000 euro.</a:t>
            </a:r>
            <a:br>
              <a:rPr lang="it-IT" dirty="0"/>
            </a:br>
            <a:endParaRPr lang="it-IT" dirty="0"/>
          </a:p>
          <a:p>
            <a:pPr marL="0" indent="0">
              <a:buNone/>
            </a:pPr>
            <a:r>
              <a:rPr lang="it-IT" dirty="0"/>
              <a:t>5. Chi, essendovi tenuto, omette di effettuare la comunicazione di cui all'</a:t>
            </a:r>
            <a:r>
              <a:rPr lang="it-IT" dirty="0">
                <a:hlinkClick r:id="rId3"/>
              </a:rPr>
              <a:t>articolo 52</a:t>
            </a:r>
            <a:r>
              <a:rPr lang="it-IT" dirty="0"/>
              <a:t>, comma 2, è punito con la reclusione fino a un anno e con la multa da 100 a 1.000 euro.</a:t>
            </a:r>
            <a:br>
              <a:rPr lang="it-IT" dirty="0"/>
            </a:br>
            <a:endParaRPr lang="it-IT" dirty="0"/>
          </a:p>
          <a:p>
            <a:pPr marL="0" indent="0">
              <a:buNone/>
            </a:pPr>
            <a:r>
              <a:rPr lang="it-IT" dirty="0"/>
              <a:t>6. Qualora gli obblighi di identificazione e registrazione siano assolti avvalendosi di mezzi fraudolenti, idonei ad ostacolare l'individuazione del soggetto che ha effettuato l'operazione, la sanzione di cui ai commi 1, 2 e 4 è raddoppiata.</a:t>
            </a:r>
            <a:br>
              <a:rPr lang="it-IT" dirty="0"/>
            </a:b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38</a:t>
            </a:fld>
            <a:endParaRPr lang="it-IT"/>
          </a:p>
        </p:txBody>
      </p:sp>
      <p:pic>
        <p:nvPicPr>
          <p:cNvPr id="5" name="Immagine 4" descr="http://www.gdf.it/img/logo.gif">
            <a:hlinkClick r:id="rId4" tooltip="torna alla home page di Guardia di Finanza"/>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801542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7946"/>
          </a:xfrm>
        </p:spPr>
        <p:txBody>
          <a:bodyPr>
            <a:normAutofit/>
          </a:bodyPr>
          <a:lstStyle/>
          <a:p>
            <a:r>
              <a:rPr lang="it-IT" sz="2000" dirty="0" smtClean="0">
                <a:latin typeface="Arial" panose="020B0604020202020204" pitchFamily="34" charset="0"/>
                <a:cs typeface="Arial" panose="020B0604020202020204" pitchFamily="34" charset="0"/>
              </a:rPr>
              <a:t>Art 57 principali sanzioni amministrative   </a:t>
            </a:r>
            <a:endParaRPr lang="it-IT" sz="20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67544" y="1340768"/>
            <a:ext cx="8229600" cy="4929411"/>
          </a:xfrm>
        </p:spPr>
        <p:txBody>
          <a:bodyPr>
            <a:noAutofit/>
          </a:bodyPr>
          <a:lstStyle/>
          <a:p>
            <a:pPr>
              <a:buFont typeface="Wingdings" panose="05000000000000000000" pitchFamily="2" charset="2"/>
              <a:buChar char="q"/>
            </a:pPr>
            <a:endParaRPr lang="it-IT" sz="1600" dirty="0" smtClean="0"/>
          </a:p>
          <a:p>
            <a:pPr>
              <a:buFont typeface="Wingdings" panose="05000000000000000000" pitchFamily="2" charset="2"/>
              <a:buChar char="q"/>
            </a:pPr>
            <a:r>
              <a:rPr lang="it-IT" sz="1600" dirty="0" smtClean="0"/>
              <a:t>Art</a:t>
            </a:r>
            <a:r>
              <a:rPr lang="it-IT" sz="1600" dirty="0"/>
              <a:t>. 57. Violazioni del Titolo I, Capo II e del Titolo II, Capi II e III</a:t>
            </a:r>
          </a:p>
          <a:p>
            <a:pPr marL="0" indent="0">
              <a:buNone/>
            </a:pPr>
            <a:r>
              <a:rPr lang="it-IT" sz="1600" dirty="0" smtClean="0"/>
              <a:t>2</a:t>
            </a:r>
            <a:r>
              <a:rPr lang="it-IT" sz="1600" dirty="0"/>
              <a:t>. </a:t>
            </a:r>
            <a:r>
              <a:rPr lang="it-IT" sz="1600" b="1" dirty="0">
                <a:effectLst>
                  <a:outerShdw blurRad="38100" dist="38100" dir="2700000" algn="tl">
                    <a:srgbClr val="000000">
                      <a:alpha val="43137"/>
                    </a:srgbClr>
                  </a:outerShdw>
                </a:effectLst>
              </a:rPr>
              <a:t>L'omessa istituzione dell'archivio unico informatico </a:t>
            </a:r>
            <a:r>
              <a:rPr lang="it-IT" sz="1600" dirty="0"/>
              <a:t>di cui all'</a:t>
            </a:r>
            <a:r>
              <a:rPr lang="it-IT" sz="1600" dirty="0">
                <a:hlinkClick r:id="rId2"/>
              </a:rPr>
              <a:t>articolo 37</a:t>
            </a:r>
            <a:r>
              <a:rPr lang="it-IT" sz="1600" dirty="0"/>
              <a:t> è punita con una sanzione amministrativa pecuniaria da 50.000 a 500.000 euro. Nei casi più gravi, tenuto conto della gravità della violazione desunta dalle circostanze della stessa e dalla sua durata nel tempo, con il provvedimento di irrogazione della sanzione è ordinata al sanzionato la pubblicazione per estratto del decreto sanzionatorio su almeno due quotidiani a diffusione nazionale di cui uno economico, a cura e spese del sanzionato.</a:t>
            </a:r>
            <a:br>
              <a:rPr lang="it-IT" sz="1600" dirty="0"/>
            </a:br>
            <a:r>
              <a:rPr lang="it-IT" sz="1600" dirty="0" smtClean="0"/>
              <a:t>3</a:t>
            </a:r>
            <a:r>
              <a:rPr lang="it-IT" sz="1600" dirty="0"/>
              <a:t>. </a:t>
            </a:r>
            <a:r>
              <a:rPr lang="it-IT" sz="1600" b="1" dirty="0">
                <a:effectLst>
                  <a:outerShdw blurRad="38100" dist="38100" dir="2700000" algn="tl">
                    <a:srgbClr val="000000">
                      <a:alpha val="43137"/>
                    </a:srgbClr>
                  </a:outerShdw>
                </a:effectLst>
              </a:rPr>
              <a:t>L'omessa istituzione del registro della clientela </a:t>
            </a:r>
            <a:r>
              <a:rPr lang="it-IT" sz="1600" dirty="0"/>
              <a:t>di cui all'</a:t>
            </a:r>
            <a:r>
              <a:rPr lang="it-IT" sz="1600" dirty="0">
                <a:hlinkClick r:id="rId3"/>
              </a:rPr>
              <a:t>articolo 38</a:t>
            </a:r>
            <a:r>
              <a:rPr lang="it-IT" sz="1600" dirty="0"/>
              <a:t> ovvero la mancata adozione delle modalità di registrazione di cui all'</a:t>
            </a:r>
            <a:r>
              <a:rPr lang="it-IT" sz="1600" dirty="0">
                <a:hlinkClick r:id="rId4"/>
              </a:rPr>
              <a:t>articolo 39</a:t>
            </a:r>
            <a:r>
              <a:rPr lang="it-IT" sz="1600" dirty="0"/>
              <a:t> è punita con una sanzione amministrativa pecuniaria da 5.000 a 50.000 euro.</a:t>
            </a:r>
            <a:br>
              <a:rPr lang="it-IT" sz="1600" dirty="0"/>
            </a:br>
            <a:r>
              <a:rPr lang="it-IT" sz="1600" dirty="0" smtClean="0"/>
              <a:t>4</a:t>
            </a:r>
            <a:r>
              <a:rPr lang="it-IT" sz="1600" dirty="0"/>
              <a:t>. Salvo che il fatto costituisca reato, </a:t>
            </a:r>
            <a:r>
              <a:rPr lang="it-IT" sz="1600" b="1" dirty="0">
                <a:effectLst>
                  <a:outerShdw blurRad="38100" dist="38100" dir="2700000" algn="tl">
                    <a:srgbClr val="000000">
                      <a:alpha val="43137"/>
                    </a:srgbClr>
                  </a:outerShdw>
                </a:effectLst>
              </a:rPr>
              <a:t>l'omessa segnalazione di operazioni sospette </a:t>
            </a:r>
            <a:r>
              <a:rPr lang="it-IT" sz="1600" dirty="0"/>
              <a:t>è punita con una sanzione amministrativa pecuniaria dall'1 per cento al 40 per cento dell'importo dell'operazione non segnalata. Nei casi più gravi, tenuto conto della gravità della violazione desunta dalle circostanze della stessa e dall'importo dell'operazione sospetta non segnalata, con il provvedimento di irrogazione della sanzione è ordinata la pubblicazione per estratto del decreto sanzionatorio su almeno due quotidiani a diffusione nazionale di cui uno economico, a cura e spese del sanzionato.</a:t>
            </a:r>
            <a:br>
              <a:rPr lang="it-IT" sz="1600" dirty="0"/>
            </a:br>
            <a:endParaRPr lang="it-IT" sz="16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39</a:t>
            </a:fld>
            <a:endParaRPr lang="it-IT">
              <a:solidFill>
                <a:prstClr val="black">
                  <a:tint val="75000"/>
                </a:prstClr>
              </a:solidFill>
            </a:endParaRPr>
          </a:p>
        </p:txBody>
      </p:sp>
      <p:pic>
        <p:nvPicPr>
          <p:cNvPr id="5" name="Immagine 4" descr="http://www.gdf.it/img/logo.gif">
            <a:hlinkClick r:id="rId5" tooltip="torna alla home page di Guardia di Finanza"/>
          </p:cNvPr>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3607770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fontScale="90000"/>
          </a:bodyPr>
          <a:lstStyle/>
          <a:p>
            <a:pPr marL="0" indent="0" algn="l">
              <a:lnSpc>
                <a:spcPct val="120000"/>
              </a:lnSpc>
              <a:spcBef>
                <a:spcPts val="0"/>
              </a:spcBef>
            </a:pPr>
            <a:r>
              <a:rPr lang="it-IT" sz="1200" b="1" dirty="0" smtClean="0">
                <a:latin typeface="Arial" panose="020B0604020202020204" pitchFamily="34" charset="0"/>
                <a:cs typeface="Arial" panose="020B0604020202020204" pitchFamily="34" charset="0"/>
              </a:rPr>
              <a:t/>
            </a:r>
            <a:br>
              <a:rPr lang="it-IT" sz="1200" b="1" dirty="0" smtClean="0">
                <a:latin typeface="Arial" panose="020B0604020202020204" pitchFamily="34" charset="0"/>
                <a:cs typeface="Arial" panose="020B0604020202020204" pitchFamily="34" charset="0"/>
              </a:rPr>
            </a:br>
            <a:r>
              <a:rPr lang="it-IT" sz="1200" b="1" dirty="0">
                <a:latin typeface="Arial" panose="020B0604020202020204" pitchFamily="34" charset="0"/>
                <a:cs typeface="Arial" panose="020B0604020202020204" pitchFamily="34" charset="0"/>
              </a:rPr>
              <a:t/>
            </a:r>
            <a:br>
              <a:rPr lang="it-IT" sz="1200" b="1" dirty="0">
                <a:latin typeface="Arial" panose="020B0604020202020204" pitchFamily="34" charset="0"/>
                <a:cs typeface="Arial" panose="020B0604020202020204" pitchFamily="34" charset="0"/>
              </a:rPr>
            </a:br>
            <a:r>
              <a:rPr lang="it-IT" sz="1200" b="1" dirty="0" smtClean="0">
                <a:latin typeface="Arial" panose="020B0604020202020204" pitchFamily="34" charset="0"/>
                <a:cs typeface="Arial" panose="020B0604020202020204" pitchFamily="34" charset="0"/>
              </a:rPr>
              <a:t>                                                                            misure introdotte dalla legge 97/2013</a:t>
            </a:r>
            <a:r>
              <a:rPr lang="it-IT" sz="1200" dirty="0"/>
              <a:t/>
            </a:r>
            <a:br>
              <a:rPr lang="it-IT" sz="1200" dirty="0"/>
            </a:br>
            <a:r>
              <a:rPr lang="it-IT" sz="400" dirty="0" smtClean="0"/>
              <a:t/>
            </a:r>
            <a:br>
              <a:rPr lang="it-IT" sz="400" dirty="0" smtClean="0"/>
            </a:br>
            <a:r>
              <a:rPr lang="it-IT" sz="1600" b="1" dirty="0">
                <a:latin typeface="Arial" panose="020B0604020202020204" pitchFamily="34" charset="0"/>
                <a:cs typeface="Arial" panose="020B0604020202020204" pitchFamily="34" charset="0"/>
              </a:rPr>
              <a:t>La legge 6 agosto 2013, n. 97</a:t>
            </a:r>
            <a:r>
              <a:rPr lang="it-IT" sz="1200" b="1" dirty="0">
                <a:latin typeface="Arial" panose="020B0604020202020204" pitchFamily="34" charset="0"/>
                <a:cs typeface="Arial" panose="020B0604020202020204" pitchFamily="34" charset="0"/>
              </a:rPr>
              <a:t> </a:t>
            </a:r>
            <a:r>
              <a:rPr lang="it-IT" sz="1200" dirty="0">
                <a:latin typeface="Arial" panose="020B0604020202020204" pitchFamily="34" charset="0"/>
                <a:cs typeface="Arial" panose="020B0604020202020204" pitchFamily="34" charset="0"/>
              </a:rPr>
              <a:t>ha modificato la disciplina del cosiddetto monitoraggio fiscale di cui al decreto legge 28 giugno 1990, n. 167  convertito con modificazioni, dalla legge 4 agosto 1990, n.227. </a:t>
            </a:r>
            <a:br>
              <a:rPr lang="it-IT" sz="1200" dirty="0">
                <a:latin typeface="Arial" panose="020B0604020202020204" pitchFamily="34" charset="0"/>
                <a:cs typeface="Arial" panose="020B0604020202020204" pitchFamily="34" charset="0"/>
              </a:rPr>
            </a:br>
            <a:r>
              <a:rPr lang="it-IT" sz="600" dirty="0">
                <a:latin typeface="Arial" panose="020B0604020202020204" pitchFamily="34" charset="0"/>
                <a:cs typeface="Arial" panose="020B0604020202020204" pitchFamily="34" charset="0"/>
              </a:rPr>
              <a:t/>
            </a:r>
            <a:br>
              <a:rPr lang="it-IT" sz="600" dirty="0">
                <a:latin typeface="Arial" panose="020B0604020202020204" pitchFamily="34" charset="0"/>
                <a:cs typeface="Arial" panose="020B0604020202020204" pitchFamily="34" charset="0"/>
              </a:rPr>
            </a:br>
            <a:r>
              <a:rPr lang="it-IT" sz="1200" b="1" dirty="0">
                <a:latin typeface="Arial" panose="020B0604020202020204" pitchFamily="34" charset="0"/>
                <a:cs typeface="Arial" panose="020B0604020202020204" pitchFamily="34" charset="0"/>
              </a:rPr>
              <a:t>L’articolo 9, comma 1, lettera b) ha sostituito </a:t>
            </a:r>
            <a:r>
              <a:rPr lang="it-IT" sz="1200" b="1" dirty="0" smtClean="0">
                <a:latin typeface="Arial" panose="020B0604020202020204" pitchFamily="34" charset="0"/>
                <a:cs typeface="Arial" panose="020B0604020202020204" pitchFamily="34" charset="0"/>
              </a:rPr>
              <a:t>il testo dell’art</a:t>
            </a:r>
            <a:r>
              <a:rPr lang="it-IT" sz="1200" b="1" dirty="0">
                <a:latin typeface="Arial" panose="020B0604020202020204" pitchFamily="34" charset="0"/>
                <a:cs typeface="Arial" panose="020B0604020202020204" pitchFamily="34" charset="0"/>
              </a:rPr>
              <a:t>. 2 del decreto legge 167/1990</a:t>
            </a:r>
            <a:br>
              <a:rPr lang="it-IT" sz="1200" b="1" dirty="0">
                <a:latin typeface="Arial" panose="020B0604020202020204" pitchFamily="34" charset="0"/>
                <a:cs typeface="Arial" panose="020B0604020202020204" pitchFamily="34" charset="0"/>
              </a:rPr>
            </a:br>
            <a:r>
              <a:rPr lang="it-IT" sz="1200" dirty="0">
                <a:latin typeface="Arial" panose="020B0604020202020204" pitchFamily="34" charset="0"/>
                <a:cs typeface="Arial" panose="020B0604020202020204" pitchFamily="34" charset="0"/>
              </a:rPr>
              <a:t/>
            </a:r>
            <a:br>
              <a:rPr lang="it-IT" sz="1200" dirty="0">
                <a:latin typeface="Arial" panose="020B0604020202020204" pitchFamily="34" charset="0"/>
                <a:cs typeface="Arial" panose="020B0604020202020204" pitchFamily="34" charset="0"/>
              </a:rPr>
            </a:br>
            <a:r>
              <a:rPr lang="it-IT" sz="1200" dirty="0">
                <a:latin typeface="Arial" panose="020B0604020202020204" pitchFamily="34" charset="0"/>
                <a:cs typeface="Arial" panose="020B0604020202020204" pitchFamily="34" charset="0"/>
              </a:rPr>
              <a:t>testo in vigore dal: 4-9-2013</a:t>
            </a:r>
            <a:endParaRPr lang="it-IT" sz="1200" dirty="0"/>
          </a:p>
        </p:txBody>
      </p:sp>
      <p:sp>
        <p:nvSpPr>
          <p:cNvPr id="3" name="Segnaposto contenuto 2"/>
          <p:cNvSpPr>
            <a:spLocks noGrp="1"/>
          </p:cNvSpPr>
          <p:nvPr>
            <p:ph idx="1"/>
          </p:nvPr>
        </p:nvSpPr>
        <p:spPr>
          <a:xfrm>
            <a:off x="395536" y="1556792"/>
            <a:ext cx="8229600" cy="4752528"/>
          </a:xfrm>
        </p:spPr>
        <p:txBody>
          <a:bodyPr>
            <a:normAutofit fontScale="32500" lnSpcReduction="20000"/>
          </a:bodyPr>
          <a:lstStyle/>
          <a:p>
            <a:pPr marL="0" indent="0">
              <a:lnSpc>
                <a:spcPct val="120000"/>
              </a:lnSpc>
              <a:spcBef>
                <a:spcPts val="0"/>
              </a:spcBef>
              <a:buNone/>
            </a:pPr>
            <a:r>
              <a:rPr lang="it-IT" sz="3500" dirty="0" smtClean="0">
                <a:latin typeface="Arial" panose="020B0604020202020204" pitchFamily="34" charset="0"/>
                <a:cs typeface="Arial" panose="020B0604020202020204" pitchFamily="34" charset="0"/>
              </a:rPr>
              <a:t>                                                                                                       </a:t>
            </a:r>
            <a:r>
              <a:rPr lang="it-IT" sz="4300" dirty="0" smtClean="0">
                <a:latin typeface="Arial" panose="020B0604020202020204" pitchFamily="34" charset="0"/>
                <a:cs typeface="Arial" panose="020B0604020202020204" pitchFamily="34" charset="0"/>
              </a:rPr>
              <a:t>Art</a:t>
            </a:r>
            <a:r>
              <a:rPr lang="it-IT" sz="4300" dirty="0">
                <a:latin typeface="Arial" panose="020B0604020202020204" pitchFamily="34" charset="0"/>
                <a:cs typeface="Arial" panose="020B0604020202020204" pitchFamily="34" charset="0"/>
              </a:rPr>
              <a:t>. 2.</a:t>
            </a:r>
            <a:r>
              <a:rPr lang="it-IT" sz="3500" dirty="0">
                <a:latin typeface="Arial" panose="020B0604020202020204" pitchFamily="34" charset="0"/>
                <a:cs typeface="Arial" panose="020B0604020202020204" pitchFamily="34" charset="0"/>
              </a:rPr>
              <a:t> </a:t>
            </a:r>
          </a:p>
          <a:p>
            <a:pPr marL="0" indent="0" algn="ctr">
              <a:buNone/>
            </a:pPr>
            <a:r>
              <a:rPr lang="it-IT" sz="3500" dirty="0">
                <a:latin typeface="Arial" panose="020B0604020202020204" pitchFamily="34" charset="0"/>
                <a:cs typeface="Arial" panose="020B0604020202020204" pitchFamily="34" charset="0"/>
              </a:rPr>
              <a:t>           </a:t>
            </a:r>
            <a:r>
              <a:rPr lang="it-IT" sz="4300" b="1" i="1" dirty="0" smtClean="0">
                <a:latin typeface="Arial" panose="020B0604020202020204" pitchFamily="34" charset="0"/>
                <a:cs typeface="Arial" panose="020B0604020202020204" pitchFamily="34" charset="0"/>
              </a:rPr>
              <a:t>Trasferimenti </a:t>
            </a:r>
            <a:r>
              <a:rPr lang="it-IT" sz="4300" b="1" i="1" dirty="0">
                <a:latin typeface="Arial" panose="020B0604020202020204" pitchFamily="34" charset="0"/>
                <a:cs typeface="Arial" panose="020B0604020202020204" pitchFamily="34" charset="0"/>
              </a:rPr>
              <a:t>attraverso non </a:t>
            </a:r>
            <a:r>
              <a:rPr lang="it-IT" sz="4300" b="1" i="1" dirty="0" smtClean="0">
                <a:latin typeface="Arial" panose="020B0604020202020204" pitchFamily="34" charset="0"/>
                <a:cs typeface="Arial" panose="020B0604020202020204" pitchFamily="34" charset="0"/>
              </a:rPr>
              <a:t>resident</a:t>
            </a:r>
            <a:r>
              <a:rPr lang="it-IT" sz="3500" b="1" i="1" dirty="0" smtClean="0">
                <a:latin typeface="Arial" panose="020B0604020202020204" pitchFamily="34" charset="0"/>
                <a:cs typeface="Arial" panose="020B0604020202020204" pitchFamily="34" charset="0"/>
              </a:rPr>
              <a:t>i</a:t>
            </a:r>
            <a:r>
              <a:rPr lang="it-IT" sz="3500" dirty="0" smtClean="0">
                <a:latin typeface="Arial" panose="020B0604020202020204" pitchFamily="34" charset="0"/>
                <a:cs typeface="Arial" panose="020B0604020202020204" pitchFamily="34" charset="0"/>
              </a:rPr>
              <a:t> </a:t>
            </a:r>
          </a:p>
          <a:p>
            <a:pPr marL="0" indent="0" algn="ctr">
              <a:buNone/>
            </a:pPr>
            <a:endParaRPr lang="it-IT" sz="1200" dirty="0"/>
          </a:p>
          <a:p>
            <a:pPr marL="268288" indent="-268288" algn="just">
              <a:buNone/>
            </a:pPr>
            <a:r>
              <a:rPr lang="it-IT" sz="2900" dirty="0"/>
              <a:t> </a:t>
            </a:r>
            <a:r>
              <a:rPr lang="it-IT" sz="4300" i="1" dirty="0" smtClean="0">
                <a:latin typeface="Arial" panose="020B0604020202020204" pitchFamily="34" charset="0"/>
                <a:cs typeface="Arial" panose="020B0604020202020204" pitchFamily="34" charset="0"/>
              </a:rPr>
              <a:t>1</a:t>
            </a:r>
            <a:r>
              <a:rPr lang="it-IT" sz="4300" i="1" dirty="0">
                <a:latin typeface="Arial" panose="020B0604020202020204" pitchFamily="34" charset="0"/>
                <a:cs typeface="Arial" panose="020B0604020202020204" pitchFamily="34" charset="0"/>
              </a:rPr>
              <a:t>. </a:t>
            </a:r>
            <a:r>
              <a:rPr lang="it-IT" sz="4300" i="1" dirty="0" smtClean="0">
                <a:latin typeface="Arial" panose="020B0604020202020204" pitchFamily="34" charset="0"/>
                <a:cs typeface="Arial" panose="020B0604020202020204" pitchFamily="34" charset="0"/>
              </a:rPr>
              <a:t> </a:t>
            </a:r>
            <a:r>
              <a:rPr lang="it-IT" sz="4300" dirty="0" smtClean="0">
                <a:latin typeface="Arial" panose="020B0604020202020204" pitchFamily="34" charset="0"/>
                <a:cs typeface="Arial" panose="020B0604020202020204" pitchFamily="34" charset="0"/>
              </a:rPr>
              <a:t>Al </a:t>
            </a:r>
            <a:r>
              <a:rPr lang="it-IT" sz="4300" dirty="0">
                <a:latin typeface="Arial" panose="020B0604020202020204" pitchFamily="34" charset="0"/>
                <a:cs typeface="Arial" panose="020B0604020202020204" pitchFamily="34" charset="0"/>
              </a:rPr>
              <a:t>fine  di  garantire  la  massima  efficacia  all'azione  di controllo ai fini fiscali per la prevenzione  e  la  repressione  dei fenomeni  di  illecito  trasferimento  e  detenzione </a:t>
            </a:r>
            <a:r>
              <a:rPr lang="it-IT" sz="4300" dirty="0" smtClean="0">
                <a:latin typeface="Arial" panose="020B0604020202020204" pitchFamily="34" charset="0"/>
                <a:cs typeface="Arial" panose="020B0604020202020204" pitchFamily="34" charset="0"/>
              </a:rPr>
              <a:t>di </a:t>
            </a:r>
            <a:r>
              <a:rPr lang="it-IT" sz="4300" dirty="0" err="1" smtClean="0">
                <a:latin typeface="Arial" panose="020B0604020202020204" pitchFamily="34" charset="0"/>
                <a:cs typeface="Arial" panose="020B0604020202020204" pitchFamily="34" charset="0"/>
              </a:rPr>
              <a:t>attivita</a:t>
            </a:r>
            <a:r>
              <a:rPr lang="it-IT" sz="4300" dirty="0" err="1">
                <a:latin typeface="Arial" panose="020B0604020202020204" pitchFamily="34" charset="0"/>
                <a:cs typeface="Arial" panose="020B0604020202020204" pitchFamily="34" charset="0"/>
              </a:rPr>
              <a:t>'</a:t>
            </a:r>
            <a:r>
              <a:rPr lang="it-IT" sz="4300" dirty="0">
                <a:latin typeface="Arial" panose="020B0604020202020204" pitchFamily="34" charset="0"/>
                <a:cs typeface="Arial" panose="020B0604020202020204" pitchFamily="34" charset="0"/>
              </a:rPr>
              <a:t> economiche e finanziarie all'estero</a:t>
            </a:r>
            <a:r>
              <a:rPr lang="it-IT" sz="4300" dirty="0" smtClean="0">
                <a:latin typeface="Arial" panose="020B0604020202020204" pitchFamily="34" charset="0"/>
                <a:cs typeface="Arial" panose="020B0604020202020204" pitchFamily="34" charset="0"/>
              </a:rPr>
              <a:t>, </a:t>
            </a:r>
            <a:r>
              <a:rPr lang="it-IT" sz="4300" u="sng" dirty="0" err="1" smtClean="0">
                <a:latin typeface="Arial" panose="020B0604020202020204" pitchFamily="34" charset="0"/>
                <a:cs typeface="Arial" panose="020B0604020202020204" pitchFamily="34" charset="0"/>
              </a:rPr>
              <a:t>l'unita‘</a:t>
            </a:r>
            <a:r>
              <a:rPr lang="it-IT" sz="4300" u="sng" dirty="0" smtClean="0">
                <a:latin typeface="Arial" panose="020B0604020202020204" pitchFamily="34" charset="0"/>
                <a:cs typeface="Arial" panose="020B0604020202020204" pitchFamily="34" charset="0"/>
              </a:rPr>
              <a:t> </a:t>
            </a:r>
            <a:r>
              <a:rPr lang="it-IT" sz="4300" u="sng" dirty="0">
                <a:latin typeface="Arial" panose="020B0604020202020204" pitchFamily="34" charset="0"/>
                <a:cs typeface="Arial" panose="020B0604020202020204" pitchFamily="34" charset="0"/>
              </a:rPr>
              <a:t>speciale costituita  ai sensi dell'articolo 12, comma 3, del decreto-legge 1° luglio 2009, n. 78, convertito, con modificazioni, dalla legge 3 agosto 2009, n. 102, </a:t>
            </a:r>
            <a:r>
              <a:rPr lang="it-IT" sz="4300" b="1" dirty="0">
                <a:latin typeface="Arial" panose="020B0604020202020204" pitchFamily="34" charset="0"/>
                <a:cs typeface="Arial" panose="020B0604020202020204" pitchFamily="34" charset="0"/>
              </a:rPr>
              <a:t>e </a:t>
            </a:r>
            <a:r>
              <a:rPr lang="it-IT" sz="4300" u="sng" dirty="0">
                <a:latin typeface="Arial" panose="020B0604020202020204" pitchFamily="34" charset="0"/>
                <a:cs typeface="Arial" panose="020B0604020202020204" pitchFamily="34" charset="0"/>
              </a:rPr>
              <a:t>i reparti speciali della Guardia di finanza, di cui all'articolo 6, comma 2, del regolamento di  cui  al  decreto  del  Presidente  della Repubblica 29 gennaio 1999, n. 34</a:t>
            </a:r>
            <a:r>
              <a:rPr lang="it-IT" sz="4300" b="1" dirty="0">
                <a:latin typeface="Arial" panose="020B0604020202020204" pitchFamily="34" charset="0"/>
                <a:cs typeface="Arial" panose="020B0604020202020204" pitchFamily="34" charset="0"/>
              </a:rPr>
              <a:t>, possono richiedere</a:t>
            </a:r>
            <a:r>
              <a:rPr lang="it-IT" sz="4300" dirty="0">
                <a:latin typeface="Arial" panose="020B0604020202020204" pitchFamily="34" charset="0"/>
                <a:cs typeface="Arial" panose="020B0604020202020204" pitchFamily="34" charset="0"/>
              </a:rPr>
              <a:t>, in  deroga  ad ogni  vigente   disposizione   di   legge,   </a:t>
            </a:r>
            <a:r>
              <a:rPr lang="it-IT" sz="4300" b="1" u="sng" dirty="0">
                <a:latin typeface="Arial" panose="020B0604020202020204" pitchFamily="34" charset="0"/>
                <a:cs typeface="Arial" panose="020B0604020202020204" pitchFamily="34" charset="0"/>
              </a:rPr>
              <a:t>previa   autorizzazione</a:t>
            </a:r>
            <a:r>
              <a:rPr lang="it-IT" sz="4300" dirty="0">
                <a:latin typeface="Arial" panose="020B0604020202020204" pitchFamily="34" charset="0"/>
                <a:cs typeface="Arial" panose="020B0604020202020204" pitchFamily="34" charset="0"/>
              </a:rPr>
              <a:t>, rispettivamente, del  </a:t>
            </a:r>
            <a:r>
              <a:rPr lang="it-IT" sz="4300" b="1" u="sng" dirty="0">
                <a:latin typeface="Arial" panose="020B0604020202020204" pitchFamily="34" charset="0"/>
                <a:cs typeface="Arial" panose="020B0604020202020204" pitchFamily="34" charset="0"/>
              </a:rPr>
              <a:t>direttore  centrale  accertamento  dell'Agenzia delle entrate</a:t>
            </a:r>
            <a:r>
              <a:rPr lang="it-IT" sz="4300" dirty="0">
                <a:latin typeface="Arial" panose="020B0604020202020204" pitchFamily="34" charset="0"/>
                <a:cs typeface="Arial" panose="020B0604020202020204" pitchFamily="34" charset="0"/>
              </a:rPr>
              <a:t> ovvero del </a:t>
            </a:r>
            <a:r>
              <a:rPr lang="it-IT" sz="4300" b="1" u="sng" dirty="0">
                <a:latin typeface="Arial" panose="020B0604020202020204" pitchFamily="34" charset="0"/>
                <a:cs typeface="Arial" panose="020B0604020202020204" pitchFamily="34" charset="0"/>
              </a:rPr>
              <a:t>Comandante </a:t>
            </a:r>
            <a:r>
              <a:rPr lang="it-IT" sz="4300" b="1" u="sng" dirty="0" smtClean="0">
                <a:latin typeface="Arial" panose="020B0604020202020204" pitchFamily="34" charset="0"/>
                <a:cs typeface="Arial" panose="020B0604020202020204" pitchFamily="34" charset="0"/>
              </a:rPr>
              <a:t>Generale </a:t>
            </a:r>
            <a:r>
              <a:rPr lang="it-IT" sz="4300" b="1" u="sng" dirty="0">
                <a:latin typeface="Arial" panose="020B0604020202020204" pitchFamily="34" charset="0"/>
                <a:cs typeface="Arial" panose="020B0604020202020204" pitchFamily="34" charset="0"/>
              </a:rPr>
              <a:t>della Guardia di </a:t>
            </a:r>
            <a:r>
              <a:rPr lang="it-IT" sz="4300" b="1" u="sng" dirty="0" smtClean="0">
                <a:latin typeface="Arial" panose="020B0604020202020204" pitchFamily="34" charset="0"/>
                <a:cs typeface="Arial" panose="020B0604020202020204" pitchFamily="34" charset="0"/>
              </a:rPr>
              <a:t>Finanza </a:t>
            </a:r>
            <a:r>
              <a:rPr lang="it-IT" sz="4300" b="1" dirty="0">
                <a:latin typeface="Arial" panose="020B0604020202020204" pitchFamily="34" charset="0"/>
                <a:cs typeface="Arial" panose="020B0604020202020204" pitchFamily="34" charset="0"/>
              </a:rPr>
              <a:t>o</a:t>
            </a:r>
            <a:r>
              <a:rPr lang="it-IT" sz="4300" dirty="0">
                <a:latin typeface="Arial" panose="020B0604020202020204" pitchFamily="34" charset="0"/>
                <a:cs typeface="Arial" panose="020B0604020202020204" pitchFamily="34" charset="0"/>
              </a:rPr>
              <a:t> </a:t>
            </a:r>
            <a:r>
              <a:rPr lang="it-IT" sz="4300" b="1" dirty="0" err="1">
                <a:latin typeface="Arial" panose="020B0604020202020204" pitchFamily="34" charset="0"/>
                <a:cs typeface="Arial" panose="020B0604020202020204" pitchFamily="34" charset="0"/>
              </a:rPr>
              <a:t>autorita'</a:t>
            </a:r>
            <a:r>
              <a:rPr lang="it-IT" sz="4300" b="1" dirty="0">
                <a:latin typeface="Arial" panose="020B0604020202020204" pitchFamily="34" charset="0"/>
                <a:cs typeface="Arial" panose="020B0604020202020204" pitchFamily="34" charset="0"/>
              </a:rPr>
              <a:t> </a:t>
            </a:r>
            <a:r>
              <a:rPr lang="it-IT" sz="4300" b="1" dirty="0" smtClean="0">
                <a:latin typeface="Arial" panose="020B0604020202020204" pitchFamily="34" charset="0"/>
                <a:cs typeface="Arial" panose="020B0604020202020204" pitchFamily="34" charset="0"/>
              </a:rPr>
              <a:t> dallo </a:t>
            </a:r>
            <a:r>
              <a:rPr lang="it-IT" sz="4300" b="1" dirty="0">
                <a:latin typeface="Arial" panose="020B0604020202020204" pitchFamily="34" charset="0"/>
                <a:cs typeface="Arial" panose="020B0604020202020204" pitchFamily="34" charset="0"/>
              </a:rPr>
              <a:t>stesso delegata</a:t>
            </a:r>
            <a:r>
              <a:rPr lang="it-IT" sz="4300" dirty="0">
                <a:latin typeface="Arial" panose="020B0604020202020204" pitchFamily="34" charset="0"/>
                <a:cs typeface="Arial" panose="020B0604020202020204" pitchFamily="34" charset="0"/>
              </a:rPr>
              <a:t>:</a:t>
            </a:r>
            <a:r>
              <a:rPr lang="it-IT" sz="4300" i="1" dirty="0">
                <a:latin typeface="Arial" panose="020B0604020202020204" pitchFamily="34" charset="0"/>
                <a:cs typeface="Arial" panose="020B0604020202020204" pitchFamily="34" charset="0"/>
              </a:rPr>
              <a:t> </a:t>
            </a:r>
            <a:endParaRPr lang="it-IT" sz="4300" dirty="0">
              <a:latin typeface="Arial" panose="020B0604020202020204" pitchFamily="34" charset="0"/>
              <a:cs typeface="Arial" panose="020B0604020202020204" pitchFamily="34" charset="0"/>
            </a:endParaRPr>
          </a:p>
          <a:p>
            <a:pPr marL="0" indent="0">
              <a:buNone/>
            </a:pPr>
            <a:endParaRPr lang="it-IT" sz="600" i="1" dirty="0" smtClean="0">
              <a:latin typeface="Arial" panose="020B0604020202020204" pitchFamily="34" charset="0"/>
              <a:cs typeface="Arial" panose="020B0604020202020204" pitchFamily="34" charset="0"/>
            </a:endParaRPr>
          </a:p>
          <a:p>
            <a:pPr marL="441325" indent="-188913" algn="just">
              <a:buNone/>
            </a:pPr>
            <a:r>
              <a:rPr lang="it-IT" sz="4300" i="1" dirty="0" smtClean="0">
                <a:latin typeface="Arial" panose="020B0604020202020204" pitchFamily="34" charset="0"/>
                <a:cs typeface="Arial" panose="020B0604020202020204" pitchFamily="34" charset="0"/>
              </a:rPr>
              <a:t>a) </a:t>
            </a:r>
            <a:r>
              <a:rPr lang="it-IT" sz="4300" b="1" dirty="0" smtClean="0">
                <a:latin typeface="Arial" panose="020B0604020202020204" pitchFamily="34" charset="0"/>
                <a:cs typeface="Arial" panose="020B0604020202020204" pitchFamily="34" charset="0"/>
              </a:rPr>
              <a:t>agli  </a:t>
            </a:r>
            <a:r>
              <a:rPr lang="it-IT" sz="4300" u="sng" dirty="0">
                <a:latin typeface="Arial" panose="020B0604020202020204" pitchFamily="34" charset="0"/>
                <a:cs typeface="Arial" panose="020B0604020202020204" pitchFamily="34" charset="0"/>
              </a:rPr>
              <a:t>intermediari</a:t>
            </a:r>
            <a:r>
              <a:rPr lang="it-IT" sz="4300" b="1" dirty="0">
                <a:latin typeface="Arial" panose="020B0604020202020204" pitchFamily="34" charset="0"/>
                <a:cs typeface="Arial" panose="020B0604020202020204" pitchFamily="34" charset="0"/>
              </a:rPr>
              <a:t>  indicati  all'articolo  1,  comma  1</a:t>
            </a:r>
            <a:r>
              <a:rPr lang="it-IT" sz="4300" dirty="0">
                <a:latin typeface="Arial" panose="020B0604020202020204" pitchFamily="34" charset="0"/>
                <a:cs typeface="Arial" panose="020B0604020202020204" pitchFamily="34" charset="0"/>
              </a:rPr>
              <a:t>,  del presente decreto, </a:t>
            </a:r>
            <a:r>
              <a:rPr lang="it-IT" sz="4300" b="1" u="sng" dirty="0">
                <a:latin typeface="Arial" panose="020B0604020202020204" pitchFamily="34" charset="0"/>
                <a:cs typeface="Arial" panose="020B0604020202020204" pitchFamily="34" charset="0"/>
              </a:rPr>
              <a:t>di fornire evidenza delle  operazioni</a:t>
            </a:r>
            <a:r>
              <a:rPr lang="it-IT" sz="4300" dirty="0">
                <a:latin typeface="Arial" panose="020B0604020202020204" pitchFamily="34" charset="0"/>
                <a:cs typeface="Arial" panose="020B0604020202020204" pitchFamily="34" charset="0"/>
              </a:rPr>
              <a:t>,  </a:t>
            </a:r>
            <a:r>
              <a:rPr lang="it-IT" sz="4300" u="sng" dirty="0">
                <a:latin typeface="Arial" panose="020B0604020202020204" pitchFamily="34" charset="0"/>
                <a:cs typeface="Arial" panose="020B0604020202020204" pitchFamily="34" charset="0"/>
              </a:rPr>
              <a:t>oggetto  di rilevazione</a:t>
            </a:r>
            <a:r>
              <a:rPr lang="it-IT" sz="4300" dirty="0">
                <a:latin typeface="Arial" panose="020B0604020202020204" pitchFamily="34" charset="0"/>
                <a:cs typeface="Arial" panose="020B0604020202020204" pitchFamily="34" charset="0"/>
              </a:rPr>
              <a:t> ai sensi dell'articolo  36,  comma  2,  lettera  b),  </a:t>
            </a:r>
            <a:r>
              <a:rPr lang="it-IT" sz="4300" b="1" dirty="0">
                <a:latin typeface="Arial" panose="020B0604020202020204" pitchFamily="34" charset="0"/>
                <a:cs typeface="Arial" panose="020B0604020202020204" pitchFamily="34" charset="0"/>
              </a:rPr>
              <a:t>del decreto legislativo 21 novembre 2007, n. 231</a:t>
            </a:r>
            <a:r>
              <a:rPr lang="it-IT" sz="4300" dirty="0">
                <a:latin typeface="Arial" panose="020B0604020202020204" pitchFamily="34" charset="0"/>
                <a:cs typeface="Arial" panose="020B0604020202020204" pitchFamily="34" charset="0"/>
              </a:rPr>
              <a:t>, </a:t>
            </a:r>
            <a:r>
              <a:rPr lang="it-IT" sz="4300" u="sng" dirty="0">
                <a:latin typeface="Arial" panose="020B0604020202020204" pitchFamily="34" charset="0"/>
                <a:cs typeface="Arial" panose="020B0604020202020204" pitchFamily="34" charset="0"/>
              </a:rPr>
              <a:t>intercorse con l'estero</a:t>
            </a:r>
            <a:r>
              <a:rPr lang="it-IT" sz="4300" dirty="0">
                <a:latin typeface="Arial" panose="020B0604020202020204" pitchFamily="34" charset="0"/>
                <a:cs typeface="Arial" panose="020B0604020202020204" pitchFamily="34" charset="0"/>
              </a:rPr>
              <a:t> anche per masse di contribuenti e con riferimento  ad  uno  specifico periodo temporale; </a:t>
            </a:r>
          </a:p>
          <a:p>
            <a:pPr marL="441325" indent="-173038">
              <a:buNone/>
            </a:pPr>
            <a:r>
              <a:rPr lang="it-IT" sz="4300" dirty="0" smtClean="0">
                <a:latin typeface="Arial" panose="020B0604020202020204" pitchFamily="34" charset="0"/>
                <a:cs typeface="Arial" panose="020B0604020202020204" pitchFamily="34" charset="0"/>
              </a:rPr>
              <a:t>b</a:t>
            </a:r>
            <a:r>
              <a:rPr lang="it-IT" sz="4300" dirty="0">
                <a:latin typeface="Arial" panose="020B0604020202020204" pitchFamily="34" charset="0"/>
                <a:cs typeface="Arial" panose="020B0604020202020204" pitchFamily="34" charset="0"/>
              </a:rPr>
              <a:t>) </a:t>
            </a:r>
            <a:r>
              <a:rPr lang="it-IT" sz="4300" b="1" u="sng" dirty="0">
                <a:latin typeface="Arial" panose="020B0604020202020204" pitchFamily="34" charset="0"/>
                <a:cs typeface="Arial" panose="020B0604020202020204" pitchFamily="34" charset="0"/>
              </a:rPr>
              <a:t>ai soggetti di cui agli articoli 11, 12, 13 e 14  del  decreto legislativo 21 novembre 2007, n. 231</a:t>
            </a:r>
            <a:r>
              <a:rPr lang="it-IT" sz="4300" dirty="0">
                <a:latin typeface="Arial" panose="020B0604020202020204" pitchFamily="34" charset="0"/>
                <a:cs typeface="Arial" panose="020B0604020202020204" pitchFamily="34" charset="0"/>
              </a:rPr>
              <a:t>, con  riferimento  a  </a:t>
            </a:r>
            <a:r>
              <a:rPr lang="it-IT" sz="4300" u="sng" dirty="0">
                <a:latin typeface="Arial" panose="020B0604020202020204" pitchFamily="34" charset="0"/>
                <a:cs typeface="Arial" panose="020B0604020202020204" pitchFamily="34" charset="0"/>
              </a:rPr>
              <a:t>specifiche operazioni con l'estero</a:t>
            </a:r>
            <a:r>
              <a:rPr lang="it-IT" sz="4300" dirty="0">
                <a:latin typeface="Arial" panose="020B0604020202020204" pitchFamily="34" charset="0"/>
                <a:cs typeface="Arial" panose="020B0604020202020204" pitchFamily="34" charset="0"/>
              </a:rPr>
              <a:t> o </a:t>
            </a:r>
            <a:r>
              <a:rPr lang="it-IT" sz="4300" u="sng" dirty="0">
                <a:latin typeface="Arial" panose="020B0604020202020204" pitchFamily="34" charset="0"/>
                <a:cs typeface="Arial" panose="020B0604020202020204" pitchFamily="34" charset="0"/>
              </a:rPr>
              <a:t>rapporti ad esse collegate</a:t>
            </a:r>
            <a:r>
              <a:rPr lang="it-IT" sz="4300" dirty="0">
                <a:latin typeface="Arial" panose="020B0604020202020204" pitchFamily="34" charset="0"/>
                <a:cs typeface="Arial" panose="020B0604020202020204" pitchFamily="34" charset="0"/>
              </a:rPr>
              <a:t>, </a:t>
            </a:r>
            <a:r>
              <a:rPr lang="it-IT" sz="4300" b="1" u="sng" dirty="0" err="1">
                <a:latin typeface="Arial" panose="020B0604020202020204" pitchFamily="34" charset="0"/>
                <a:cs typeface="Arial" panose="020B0604020202020204" pitchFamily="34" charset="0"/>
              </a:rPr>
              <a:t>l'identita'</a:t>
            </a:r>
            <a:r>
              <a:rPr lang="it-IT" sz="4300" b="1" u="sng" dirty="0">
                <a:latin typeface="Arial" panose="020B0604020202020204" pitchFamily="34" charset="0"/>
                <a:cs typeface="Arial" panose="020B0604020202020204" pitchFamily="34" charset="0"/>
              </a:rPr>
              <a:t> dei titolari effettivi rilevati </a:t>
            </a:r>
            <a:r>
              <a:rPr lang="it-IT" sz="4300" dirty="0">
                <a:latin typeface="Arial" panose="020B0604020202020204" pitchFamily="34" charset="0"/>
                <a:cs typeface="Arial" panose="020B0604020202020204" pitchFamily="34" charset="0"/>
              </a:rPr>
              <a:t>secondo quanto previsto dall'articolo  1, comma 2, lettera u), e dall'allegato tecnico del decreto  legislativo 21 novembre 2007, n. 231. </a:t>
            </a:r>
          </a:p>
          <a:p>
            <a:pPr marL="0" indent="0" algn="just">
              <a:buNone/>
            </a:pPr>
            <a:endParaRPr lang="it-IT" sz="4300" dirty="0" smtClean="0">
              <a:latin typeface="Arial" panose="020B0604020202020204" pitchFamily="34" charset="0"/>
              <a:cs typeface="Arial" panose="020B0604020202020204" pitchFamily="34" charset="0"/>
            </a:endParaRPr>
          </a:p>
          <a:p>
            <a:pPr marL="173038" indent="-173038" algn="just">
              <a:buNone/>
            </a:pPr>
            <a:r>
              <a:rPr lang="it-IT" sz="4300" dirty="0" smtClean="0">
                <a:latin typeface="Arial" panose="020B0604020202020204" pitchFamily="34" charset="0"/>
                <a:cs typeface="Arial" panose="020B0604020202020204" pitchFamily="34" charset="0"/>
              </a:rPr>
              <a:t>2</a:t>
            </a:r>
            <a:r>
              <a:rPr lang="it-IT" sz="4300" dirty="0">
                <a:latin typeface="Arial" panose="020B0604020202020204" pitchFamily="34" charset="0"/>
                <a:cs typeface="Arial" panose="020B0604020202020204" pitchFamily="34" charset="0"/>
              </a:rPr>
              <a:t>. Con </a:t>
            </a:r>
            <a:r>
              <a:rPr lang="it-IT" sz="4300" b="1" u="sng" dirty="0">
                <a:latin typeface="Arial" panose="020B0604020202020204" pitchFamily="34" charset="0"/>
                <a:cs typeface="Arial" panose="020B0604020202020204" pitchFamily="34" charset="0"/>
              </a:rPr>
              <a:t>provvedimento congiunto  del  direttore  dell'Agenzia  delle entrate e del Comandante  generale</a:t>
            </a:r>
            <a:r>
              <a:rPr lang="it-IT" sz="4300" dirty="0">
                <a:latin typeface="Arial" panose="020B0604020202020204" pitchFamily="34" charset="0"/>
                <a:cs typeface="Arial" panose="020B0604020202020204" pitchFamily="34" charset="0"/>
              </a:rPr>
              <a:t>  </a:t>
            </a:r>
            <a:r>
              <a:rPr lang="it-IT" sz="4300" u="sng" dirty="0">
                <a:latin typeface="Arial" panose="020B0604020202020204" pitchFamily="34" charset="0"/>
                <a:cs typeface="Arial" panose="020B0604020202020204" pitchFamily="34" charset="0"/>
              </a:rPr>
              <a:t>della  Guardia  di  finanza  </a:t>
            </a:r>
            <a:r>
              <a:rPr lang="it-IT" sz="4300" dirty="0">
                <a:latin typeface="Arial" panose="020B0604020202020204" pitchFamily="34" charset="0"/>
                <a:cs typeface="Arial" panose="020B0604020202020204" pitchFamily="34" charset="0"/>
              </a:rPr>
              <a:t>sono </a:t>
            </a:r>
            <a:r>
              <a:rPr lang="it-IT" sz="4300" dirty="0" smtClean="0">
                <a:latin typeface="Arial" panose="020B0604020202020204" pitchFamily="34" charset="0"/>
                <a:cs typeface="Arial" panose="020B0604020202020204" pitchFamily="34" charset="0"/>
              </a:rPr>
              <a:t>stabilite </a:t>
            </a:r>
            <a:r>
              <a:rPr lang="it-IT" sz="4300" dirty="0">
                <a:latin typeface="Arial" panose="020B0604020202020204" pitchFamily="34" charset="0"/>
                <a:cs typeface="Arial" panose="020B0604020202020204" pitchFamily="34" charset="0"/>
              </a:rPr>
              <a:t>le </a:t>
            </a:r>
            <a:r>
              <a:rPr lang="it-IT" sz="4300" dirty="0" smtClean="0">
                <a:latin typeface="Arial" panose="020B0604020202020204" pitchFamily="34" charset="0"/>
                <a:cs typeface="Arial" panose="020B0604020202020204" pitchFamily="34" charset="0"/>
              </a:rPr>
              <a:t> </a:t>
            </a:r>
            <a:r>
              <a:rPr lang="it-IT" sz="4300" u="sng" dirty="0" err="1" smtClean="0">
                <a:latin typeface="Arial" panose="020B0604020202020204" pitchFamily="34" charset="0"/>
                <a:cs typeface="Arial" panose="020B0604020202020204" pitchFamily="34" charset="0"/>
              </a:rPr>
              <a:t>modalita</a:t>
            </a:r>
            <a:r>
              <a:rPr lang="it-IT" sz="4300" u="sng" dirty="0" err="1">
                <a:latin typeface="Arial" panose="020B0604020202020204" pitchFamily="34" charset="0"/>
                <a:cs typeface="Arial" panose="020B0604020202020204" pitchFamily="34" charset="0"/>
              </a:rPr>
              <a:t>'</a:t>
            </a:r>
            <a:r>
              <a:rPr lang="it-IT" sz="4300" u="sng" dirty="0">
                <a:latin typeface="Arial" panose="020B0604020202020204" pitchFamily="34" charset="0"/>
                <a:cs typeface="Arial" panose="020B0604020202020204" pitchFamily="34" charset="0"/>
              </a:rPr>
              <a:t> e i termini relativi alle richieste</a:t>
            </a:r>
            <a:r>
              <a:rPr lang="it-IT" sz="4300" dirty="0">
                <a:latin typeface="Arial" panose="020B0604020202020204" pitchFamily="34" charset="0"/>
                <a:cs typeface="Arial" panose="020B0604020202020204" pitchFamily="34" charset="0"/>
              </a:rPr>
              <a:t> di cui  al comma 1, lettere a)  e  b),  al  fine  di  assicurare  il  necessario coordinamento e di evitare </a:t>
            </a:r>
            <a:r>
              <a:rPr lang="it-IT" sz="4300" dirty="0" smtClean="0">
                <a:latin typeface="Arial" panose="020B0604020202020204" pitchFamily="34" charset="0"/>
                <a:cs typeface="Arial" panose="020B0604020202020204" pitchFamily="34" charset="0"/>
              </a:rPr>
              <a:t>duplicazioni</a:t>
            </a:r>
            <a:r>
              <a:rPr lang="it-IT" sz="2200" dirty="0" smtClean="0">
                <a:latin typeface="Arial" panose="020B0604020202020204" pitchFamily="34" charset="0"/>
                <a:cs typeface="Arial" panose="020B0604020202020204" pitchFamily="34" charset="0"/>
              </a:rPr>
              <a:t>. </a:t>
            </a:r>
            <a:r>
              <a:rPr lang="it-IT" sz="2200" dirty="0">
                <a:latin typeface="Arial" panose="020B0604020202020204" pitchFamily="34" charset="0"/>
                <a:cs typeface="Arial" panose="020B0604020202020204" pitchFamily="34" charset="0"/>
              </a:rPr>
              <a:t> </a:t>
            </a:r>
          </a:p>
          <a:p>
            <a:pPr marL="0" indent="0" algn="just">
              <a:buNone/>
            </a:pPr>
            <a:endParaRPr lang="it-IT" sz="2200" dirty="0" smtClean="0">
              <a:latin typeface="Arial" panose="020B0604020202020204" pitchFamily="34" charset="0"/>
              <a:cs typeface="Arial" panose="020B0604020202020204" pitchFamily="34" charset="0"/>
            </a:endParaRPr>
          </a:p>
          <a:p>
            <a:pPr marL="0" indent="0" algn="just">
              <a:buNone/>
            </a:pPr>
            <a:endParaRPr lang="it-IT" sz="22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4</a:t>
            </a:fld>
            <a:endParaRPr lang="it-IT">
              <a:solidFill>
                <a:prstClr val="black">
                  <a:tint val="75000"/>
                </a:prstClr>
              </a:solidFill>
            </a:endParaRPr>
          </a:p>
        </p:txBody>
      </p:sp>
    </p:spTree>
    <p:extLst>
      <p:ext uri="{BB962C8B-B14F-4D97-AF65-F5344CB8AC3E}">
        <p14:creationId xmlns:p14="http://schemas.microsoft.com/office/powerpoint/2010/main" val="38422044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Arial" panose="020B0604020202020204" pitchFamily="34" charset="0"/>
                <a:cs typeface="Arial" panose="020B0604020202020204" pitchFamily="34" charset="0"/>
              </a:rPr>
              <a:t>Art </a:t>
            </a:r>
            <a:r>
              <a:rPr lang="it-IT" sz="2000" dirty="0" smtClean="0">
                <a:latin typeface="Arial" panose="020B0604020202020204" pitchFamily="34" charset="0"/>
                <a:cs typeface="Arial" panose="020B0604020202020204" pitchFamily="34" charset="0"/>
              </a:rPr>
              <a:t>58 </a:t>
            </a:r>
            <a:r>
              <a:rPr lang="it-IT" sz="2000" dirty="0">
                <a:latin typeface="Arial" panose="020B0604020202020204" pitchFamily="34" charset="0"/>
                <a:cs typeface="Arial" panose="020B0604020202020204" pitchFamily="34" charset="0"/>
              </a:rPr>
              <a:t>principali sanzioni amministrative </a:t>
            </a:r>
            <a:endParaRPr lang="it-IT" sz="2000"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q"/>
            </a:pPr>
            <a:r>
              <a:rPr lang="it-IT" sz="1600" dirty="0"/>
              <a:t>Art. 58. Violazioni del Titolo III</a:t>
            </a:r>
          </a:p>
          <a:p>
            <a:pPr marL="0" indent="0">
              <a:buNone/>
            </a:pPr>
            <a:endParaRPr lang="it-IT" sz="1600" dirty="0"/>
          </a:p>
          <a:p>
            <a:pPr marL="0" indent="0">
              <a:buNone/>
            </a:pPr>
            <a:r>
              <a:rPr lang="it-IT" sz="1600" dirty="0"/>
              <a:t>7. La </a:t>
            </a:r>
            <a:r>
              <a:rPr lang="it-IT" sz="1600" dirty="0">
                <a:effectLst>
                  <a:outerShdw blurRad="38100" dist="38100" dir="2700000" algn="tl">
                    <a:srgbClr val="000000">
                      <a:alpha val="43137"/>
                    </a:srgbClr>
                  </a:outerShdw>
                </a:effectLst>
              </a:rPr>
              <a:t>violazione dell'obbligo di cui all'</a:t>
            </a:r>
            <a:r>
              <a:rPr lang="it-IT" sz="1600" dirty="0">
                <a:effectLst>
                  <a:outerShdw blurRad="38100" dist="38100" dir="2700000" algn="tl">
                    <a:srgbClr val="000000">
                      <a:alpha val="43137"/>
                    </a:srgbClr>
                  </a:outerShdw>
                </a:effectLst>
                <a:hlinkClick r:id="rId2"/>
              </a:rPr>
              <a:t>articolo 51</a:t>
            </a:r>
            <a:r>
              <a:rPr lang="it-IT" sz="1600" dirty="0"/>
              <a:t>, comma 1, del presente decreto è punita con una sanzione amministrativa pecuniaria dal 3 per cento al 30 per cento dell'importo dell'operazione, del saldo del libretto ovvero del conto.( </a:t>
            </a:r>
            <a:r>
              <a:rPr lang="it-IT" sz="1600" b="1" dirty="0"/>
              <a:t>Obbligo di comunicazione </a:t>
            </a:r>
            <a:r>
              <a:rPr lang="it-IT" sz="1600" dirty="0"/>
              <a:t>al Ministero  dell’Economia e Finanze  delle infrazioni )</a:t>
            </a:r>
          </a:p>
          <a:p>
            <a:pPr marL="0" indent="0">
              <a:buNone/>
            </a:pPr>
            <a:endParaRPr lang="it-IT" sz="16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40</a:t>
            </a:fld>
            <a:endParaRPr lang="it-IT"/>
          </a:p>
        </p:txBody>
      </p:sp>
      <p:pic>
        <p:nvPicPr>
          <p:cNvPr id="5" name="Immagine 4" descr="http://www.gdf.it/img/logo.gif">
            <a:hlinkClick r:id="rId3" tooltip="torna alla home page di Guardia di Finanza"/>
          </p:cNvPr>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36545888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sz="2800" dirty="0" smtClean="0"/>
              <a:t>                                        CHIUSURA</a:t>
            </a:r>
            <a:r>
              <a:rPr lang="it-IT" dirty="0" smtClean="0"/>
              <a:t> </a:t>
            </a:r>
            <a:endParaRPr lang="it-IT" dirty="0"/>
          </a:p>
        </p:txBody>
      </p:sp>
      <p:sp>
        <p:nvSpPr>
          <p:cNvPr id="3" name="Segnaposto contenuto 2"/>
          <p:cNvSpPr>
            <a:spLocks noGrp="1"/>
          </p:cNvSpPr>
          <p:nvPr>
            <p:ph idx="1"/>
          </p:nvPr>
        </p:nvSpPr>
        <p:spPr/>
        <p:txBody>
          <a:bodyPr>
            <a:normAutofit fontScale="32500" lnSpcReduction="20000"/>
          </a:bodyPr>
          <a:lstStyle/>
          <a:p>
            <a:pPr marL="0" indent="0" algn="just">
              <a:buNone/>
            </a:pPr>
            <a:endParaRPr lang="it-IT" dirty="0"/>
          </a:p>
          <a:p>
            <a:pPr marL="0" indent="0" algn="just">
              <a:buNone/>
            </a:pPr>
            <a:r>
              <a:rPr lang="it-IT" sz="7200" dirty="0"/>
              <a:t>In attuazione di quanto disposto dall’art. 2 del D.L. 167/90, come sostituito dall’art.9, comma 1°, </a:t>
            </a:r>
            <a:r>
              <a:rPr lang="it-IT" sz="7200" dirty="0" err="1"/>
              <a:t>lett</a:t>
            </a:r>
            <a:r>
              <a:rPr lang="it-IT" sz="7200" dirty="0"/>
              <a:t>. b della L. 6-8-2013, n.97, in materia di controlli fiscali per la prevenzione e la repressione dei fenomeni di illecito trasferimento e detenzione di attività economiche e finanziarie all’estero, l’8 agosto 2014 è stato emanato un provvedimento (</a:t>
            </a:r>
            <a:r>
              <a:rPr lang="it-IT" sz="7200" dirty="0" err="1"/>
              <a:t>prot</a:t>
            </a:r>
            <a:r>
              <a:rPr lang="it-IT" sz="7200" dirty="0"/>
              <a:t>. 2014/105953) concernente le modalità riguardanti le richieste di informazioni sulle operazioni intercorse con l’estero, sui rapporti ad esse collegate e sull’identità dei relativi titolari</a:t>
            </a:r>
            <a:r>
              <a:rPr lang="it-IT" sz="7200" dirty="0" smtClean="0"/>
              <a:t>.</a:t>
            </a:r>
          </a:p>
          <a:p>
            <a:pPr marL="0" indent="0" algn="just">
              <a:buNone/>
            </a:pPr>
            <a:r>
              <a:rPr lang="it-IT" sz="7200" dirty="0"/>
              <a:t/>
            </a:r>
            <a:br>
              <a:rPr lang="it-IT" sz="7200" dirty="0"/>
            </a:br>
            <a:r>
              <a:rPr lang="it-IT" sz="7200" dirty="0"/>
              <a:t/>
            </a:r>
            <a:br>
              <a:rPr lang="it-IT" sz="7200" dirty="0"/>
            </a:br>
            <a:endParaRPr lang="it-IT" sz="72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41</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Tree>
    <p:extLst>
      <p:ext uri="{BB962C8B-B14F-4D97-AF65-F5344CB8AC3E}">
        <p14:creationId xmlns:p14="http://schemas.microsoft.com/office/powerpoint/2010/main" val="1302944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2000" dirty="0" smtClean="0"/>
              <a:t>CHIUSURA </a:t>
            </a:r>
            <a:r>
              <a:rPr lang="it-IT" sz="2000" dirty="0" smtClean="0"/>
              <a:t>- LE </a:t>
            </a:r>
            <a:r>
              <a:rPr lang="it-IT" sz="2000" dirty="0" smtClean="0"/>
              <a:t>RICHIESTE </a:t>
            </a:r>
            <a:r>
              <a:rPr lang="it-IT" sz="2000" dirty="0" smtClean="0"/>
              <a:t>DEI DATI DEL MONITORAGGIO</a:t>
            </a:r>
            <a:endParaRPr lang="it-IT" sz="2000" dirty="0"/>
          </a:p>
        </p:txBody>
      </p:sp>
      <p:sp>
        <p:nvSpPr>
          <p:cNvPr id="3" name="Segnaposto contenuto 2"/>
          <p:cNvSpPr>
            <a:spLocks noGrp="1"/>
          </p:cNvSpPr>
          <p:nvPr>
            <p:ph idx="1"/>
          </p:nvPr>
        </p:nvSpPr>
        <p:spPr>
          <a:xfrm>
            <a:off x="457200" y="1052736"/>
            <a:ext cx="8229600" cy="5073427"/>
          </a:xfrm>
        </p:spPr>
        <p:txBody>
          <a:bodyPr>
            <a:normAutofit fontScale="47500" lnSpcReduction="20000"/>
          </a:bodyPr>
          <a:lstStyle/>
          <a:p>
            <a:pPr marL="0" indent="0">
              <a:buNone/>
            </a:pPr>
            <a:endParaRPr lang="it-IT" dirty="0" smtClean="0"/>
          </a:p>
          <a:p>
            <a:pPr marL="0" indent="0">
              <a:buNone/>
            </a:pPr>
            <a:r>
              <a:rPr lang="it-IT" sz="3400" dirty="0" smtClean="0"/>
              <a:t>Le </a:t>
            </a:r>
            <a:r>
              <a:rPr lang="it-IT" sz="3400" dirty="0"/>
              <a:t>richieste possono essere inoltrate, previa autorizzazione del Direttore Centrale accertamento, dall’Ufficio Centrale per il contrasto agli illeciti fiscali internazionali (UCIFI) e, per la Guardia di Finanza, previa autorizzazione del Comandante dei reparti speciali, dai reparti speciali stessi.</a:t>
            </a:r>
            <a:br>
              <a:rPr lang="it-IT" sz="3400" dirty="0"/>
            </a:br>
            <a:r>
              <a:rPr lang="it-IT" sz="3400" dirty="0"/>
              <a:t/>
            </a:r>
            <a:br>
              <a:rPr lang="it-IT" sz="3400" dirty="0"/>
            </a:br>
            <a:r>
              <a:rPr lang="it-IT" sz="3400" dirty="0"/>
              <a:t>Le richieste sono indirizzate ai seguenti intermediari:</a:t>
            </a:r>
            <a:br>
              <a:rPr lang="it-IT" sz="3400" dirty="0"/>
            </a:br>
            <a:r>
              <a:rPr lang="it-IT" sz="3400" dirty="0"/>
              <a:t>a) banche, Poste </a:t>
            </a:r>
            <a:r>
              <a:rPr lang="it-IT" sz="3400" dirty="0" err="1"/>
              <a:t>SpA</a:t>
            </a:r>
            <a:r>
              <a:rPr lang="it-IT" sz="3400" dirty="0"/>
              <a:t>, SIM, SICAV, imprese di assicurazione e società fiduciarie (art. 11, commi 1° e 2° del D. </a:t>
            </a:r>
            <a:r>
              <a:rPr lang="it-IT" sz="3400" dirty="0" err="1"/>
              <a:t>Lgs</a:t>
            </a:r>
            <a:r>
              <a:rPr lang="it-IT" sz="3400" dirty="0"/>
              <a:t>. 231/2007);</a:t>
            </a:r>
            <a:br>
              <a:rPr lang="it-IT" sz="3400" dirty="0"/>
            </a:br>
            <a:r>
              <a:rPr lang="it-IT" sz="3400" dirty="0"/>
              <a:t>b) oltre ai soggetti di cui alla precedente lettera a), professionisti (dottori commercialisti, avvocati, notai), revisori contabili e altri soggetti di cui agli articoli 12, 13 e 14 del D. </a:t>
            </a:r>
            <a:r>
              <a:rPr lang="it-IT" sz="3400" dirty="0" err="1"/>
              <a:t>Lgs</a:t>
            </a:r>
            <a:r>
              <a:rPr lang="it-IT" sz="3400" dirty="0"/>
              <a:t>. 231/2007.</a:t>
            </a:r>
            <a:br>
              <a:rPr lang="it-IT" sz="3400" dirty="0"/>
            </a:br>
            <a:r>
              <a:rPr lang="it-IT" sz="3400" dirty="0"/>
              <a:t>L’oggetto delle richieste rivolte agli intermediari di cui alla lettera a) è costituito dalle operazioni di importo pari o superiore a 15.000 euro, registrate a norma dell’art. 36, comma 2°, </a:t>
            </a:r>
            <a:r>
              <a:rPr lang="it-IT" sz="3400" dirty="0" err="1"/>
              <a:t>lett</a:t>
            </a:r>
            <a:r>
              <a:rPr lang="it-IT" sz="3400" dirty="0"/>
              <a:t> b) del richiamato D. </a:t>
            </a:r>
            <a:r>
              <a:rPr lang="it-IT" sz="3400" dirty="0" err="1"/>
              <a:t>Lgs</a:t>
            </a:r>
            <a:r>
              <a:rPr lang="it-IT" sz="3400" dirty="0"/>
              <a:t>. 231/2007 (disposizioni antiriciclaggio), intercorse con l’estero eseguite per conto oppure a favore di soggetti diversi da quelli per i quali gli intermediari finanziari già forniscono le informazioni a norma dell’ art. 1 del D.L,. 167/90 (persone fisiche, enti non commerciali, società semplici ed associazioni equiparate). Nelle richieste vengono riportati anche il periodo temporale di riferimento, di durata non superiore a 12 mesi, la causale dell’operazione (es. bonifico da o per l’estero), il Paese estero interessato e, in caso di richiesta nominativa, i relativi dati anagrafici.</a:t>
            </a:r>
            <a:br>
              <a:rPr lang="it-IT" sz="3400" dirty="0"/>
            </a:br>
            <a:r>
              <a:rPr lang="it-IT" sz="3400" dirty="0"/>
              <a:t/>
            </a:r>
            <a:br>
              <a:rPr lang="it-IT" sz="3400" dirty="0"/>
            </a:br>
            <a:r>
              <a:rPr lang="it-IT" sz="3400" dirty="0"/>
              <a:t>Le richieste agli intermediari finanziari devono essere formulate esclusivamente per via telematica, mentre nei confronti degli altri soggetti si devono utilizzare le modalità previste dal sistema PEC (Posta Elettronica Certificata) i cui indirizzi devono essere comunicati all’Agenzia delle entrate</a:t>
            </a:r>
          </a:p>
        </p:txBody>
      </p:sp>
      <p:sp>
        <p:nvSpPr>
          <p:cNvPr id="4" name="Segnaposto numero diapositiva 3"/>
          <p:cNvSpPr>
            <a:spLocks noGrp="1"/>
          </p:cNvSpPr>
          <p:nvPr>
            <p:ph type="sldNum" sz="quarter" idx="12"/>
          </p:nvPr>
        </p:nvSpPr>
        <p:spPr/>
        <p:txBody>
          <a:bodyPr/>
          <a:lstStyle/>
          <a:p>
            <a:fld id="{55247A29-39A4-44D8-A383-03299F341089}" type="slidenum">
              <a:rPr lang="it-IT" smtClean="0"/>
              <a:t>42</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332656"/>
            <a:ext cx="447262" cy="576064"/>
          </a:xfrm>
          <a:prstGeom prst="rect">
            <a:avLst/>
          </a:prstGeom>
          <a:noFill/>
          <a:ln>
            <a:noFill/>
          </a:ln>
        </p:spPr>
      </p:pic>
    </p:spTree>
    <p:extLst>
      <p:ext uri="{BB962C8B-B14F-4D97-AF65-F5344CB8AC3E}">
        <p14:creationId xmlns:p14="http://schemas.microsoft.com/office/powerpoint/2010/main" val="3522574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i="1" dirty="0"/>
              <a:t>CHIUSURA - LE RICHIESTE DEI DATI DEL MONITORAGGIO</a:t>
            </a:r>
            <a:r>
              <a:rPr lang="it-IT" sz="2000" dirty="0" smtClean="0"/>
              <a:t> </a:t>
            </a:r>
            <a:endParaRPr lang="it-IT" sz="2000"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43</a:t>
            </a:fld>
            <a:endParaRPr lang="it-IT"/>
          </a:p>
        </p:txBody>
      </p:sp>
      <p:pic>
        <p:nvPicPr>
          <p:cNvPr id="5" name="Immagine 4" descr="http://www.gdf.it/img/logo.gif">
            <a:hlinkClick r:id="rId2" tooltip="torna alla home page di Guardia di Finanza"/>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28384" y="476672"/>
            <a:ext cx="447262" cy="576064"/>
          </a:xfrm>
          <a:prstGeom prst="rect">
            <a:avLst/>
          </a:prstGeom>
          <a:noFill/>
          <a:ln>
            <a:noFill/>
          </a:ln>
        </p:spPr>
      </p:pic>
      <p:sp>
        <p:nvSpPr>
          <p:cNvPr id="7" name="Segnaposto contenuto 6"/>
          <p:cNvSpPr>
            <a:spLocks noGrp="1"/>
          </p:cNvSpPr>
          <p:nvPr>
            <p:ph idx="1"/>
          </p:nvPr>
        </p:nvSpPr>
        <p:spPr>
          <a:xfrm>
            <a:off x="457200" y="1268760"/>
            <a:ext cx="8229600" cy="5256584"/>
          </a:xfrm>
        </p:spPr>
        <p:txBody>
          <a:bodyPr>
            <a:noAutofit/>
          </a:bodyPr>
          <a:lstStyle/>
          <a:p>
            <a:pPr marL="0" indent="0">
              <a:buNone/>
            </a:pPr>
            <a:r>
              <a:rPr lang="it-IT" sz="2400" dirty="0"/>
              <a:t>Le risposte devono contenere, tra gli altri, i seguenti dati:</a:t>
            </a:r>
            <a:br>
              <a:rPr lang="it-IT" sz="2400" dirty="0"/>
            </a:br>
            <a:r>
              <a:rPr lang="it-IT" sz="2400" dirty="0"/>
              <a:t>- data, causale, importo e tipologia dell’operazione,</a:t>
            </a:r>
            <a:br>
              <a:rPr lang="it-IT" sz="2400" dirty="0"/>
            </a:br>
            <a:r>
              <a:rPr lang="it-IT" sz="2400" dirty="0"/>
              <a:t>- eventuale rapporto continuativo movimentato (conto corrente, deposito, etc.) o, in caso di operazione fuori conto, l’eventuale presenza di denaro contante,</a:t>
            </a:r>
            <a:br>
              <a:rPr lang="it-IT" sz="2400" dirty="0"/>
            </a:br>
            <a:r>
              <a:rPr lang="it-IT" sz="2400" dirty="0"/>
              <a:t>- dati identificativi dei soggetti che hanno dato l’ordine di pagamento, ivi compresi i soggetti delegati e i titolari effettivi,</a:t>
            </a:r>
            <a:br>
              <a:rPr lang="it-IT" sz="2400" dirty="0"/>
            </a:br>
            <a:r>
              <a:rPr lang="it-IT" sz="2400" dirty="0"/>
              <a:t>- gli eventuali dati identificativi dell’intermediario finanziario estero.</a:t>
            </a:r>
            <a:br>
              <a:rPr lang="it-IT" sz="2400" dirty="0"/>
            </a:br>
            <a:r>
              <a:rPr lang="it-IT" sz="2400" dirty="0"/>
              <a:t>Per quanto concerne, invece, le richieste rivolte ai soggetti di cui alle precedente lettera b), gli stessi sono tenuti a fornire l’identità dei titolari effettivi rilevati in base alla normativa antiriciclaggio con riferimento a specifiche operazioni con l’estero o a rapporti alle stesse collegate.</a:t>
            </a:r>
            <a:br>
              <a:rPr lang="it-IT" sz="2400" dirty="0"/>
            </a:br>
            <a:r>
              <a:rPr lang="it-IT" sz="2400" dirty="0"/>
              <a:t/>
            </a:r>
            <a:br>
              <a:rPr lang="it-IT" sz="2400" dirty="0"/>
            </a:br>
            <a:endParaRPr lang="it-IT" sz="2400" dirty="0"/>
          </a:p>
        </p:txBody>
      </p:sp>
    </p:spTree>
    <p:extLst>
      <p:ext uri="{BB962C8B-B14F-4D97-AF65-F5344CB8AC3E}">
        <p14:creationId xmlns:p14="http://schemas.microsoft.com/office/powerpoint/2010/main" val="342007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MONITORAGGIO FISCALE </a:t>
            </a:r>
          </a:p>
        </p:txBody>
      </p:sp>
      <p:sp>
        <p:nvSpPr>
          <p:cNvPr id="3" name="Segnaposto contenuto 2"/>
          <p:cNvSpPr>
            <a:spLocks noGrp="1"/>
          </p:cNvSpPr>
          <p:nvPr>
            <p:ph idx="1"/>
          </p:nvPr>
        </p:nvSpPr>
        <p:spPr/>
        <p:txBody>
          <a:bodyPr>
            <a:normAutofit lnSpcReduction="10000"/>
          </a:bodyPr>
          <a:lstStyle/>
          <a:p>
            <a:r>
              <a:rPr lang="it-IT" b="1" dirty="0" err="1"/>
              <a:t>D.Lgs.</a:t>
            </a:r>
            <a:r>
              <a:rPr lang="it-IT" b="1" dirty="0"/>
              <a:t> 21 novembre 2007, n. </a:t>
            </a:r>
            <a:r>
              <a:rPr lang="it-IT" b="1" dirty="0" smtClean="0"/>
              <a:t>231</a:t>
            </a:r>
          </a:p>
          <a:p>
            <a:pPr marL="0" indent="0">
              <a:buNone/>
            </a:pPr>
            <a:r>
              <a:rPr lang="it-IT" b="1" i="1" dirty="0" smtClean="0"/>
              <a:t>Art. 1, comma 2</a:t>
            </a:r>
            <a:endParaRPr lang="it-IT" i="1" dirty="0" smtClean="0"/>
          </a:p>
          <a:p>
            <a:pPr marL="441325" indent="-441325">
              <a:buNone/>
            </a:pPr>
            <a:r>
              <a:rPr lang="it-IT" i="1" dirty="0" smtClean="0"/>
              <a:t>u</a:t>
            </a:r>
            <a:r>
              <a:rPr lang="it-IT" dirty="0"/>
              <a:t>) </a:t>
            </a:r>
            <a:r>
              <a:rPr lang="it-IT" sz="2800" dirty="0"/>
              <a:t>«titolare effettivo»: </a:t>
            </a:r>
            <a:endParaRPr lang="it-IT" sz="2800" dirty="0" smtClean="0"/>
          </a:p>
          <a:p>
            <a:pPr marL="441325" indent="0">
              <a:buNone/>
            </a:pPr>
            <a:r>
              <a:rPr lang="it-IT" sz="2600" b="1" dirty="0" smtClean="0"/>
              <a:t>la </a:t>
            </a:r>
            <a:r>
              <a:rPr lang="it-IT" sz="2600" b="1" dirty="0"/>
              <a:t>persona fisica per conto della quale è realizzata un'operazione o </a:t>
            </a:r>
            <a:r>
              <a:rPr lang="it-IT" sz="2600" b="1" dirty="0" smtClean="0"/>
              <a:t>un'attività</a:t>
            </a:r>
          </a:p>
          <a:p>
            <a:pPr marL="441325" indent="0">
              <a:buNone/>
            </a:pPr>
            <a:r>
              <a:rPr lang="it-IT" sz="2600" b="1" dirty="0" smtClean="0"/>
              <a:t>ovvero</a:t>
            </a:r>
            <a:r>
              <a:rPr lang="it-IT" sz="2600" b="1" dirty="0"/>
              <a:t>, </a:t>
            </a:r>
            <a:endParaRPr lang="it-IT" sz="2600" b="1" dirty="0" smtClean="0"/>
          </a:p>
          <a:p>
            <a:pPr marL="441325" indent="0">
              <a:buNone/>
            </a:pPr>
            <a:r>
              <a:rPr lang="it-IT" sz="2600" b="1" dirty="0" smtClean="0"/>
              <a:t>nel </a:t>
            </a:r>
            <a:r>
              <a:rPr lang="it-IT" sz="2600" b="1" dirty="0"/>
              <a:t>caso di entità giuridica, la persona o le persone fisiche che, in ultima istanza, possiedono o controllano tale entità, ovvero ne risultano beneficiari secondo i criteri di cui all'allegato tecnico al presente decreto</a:t>
            </a:r>
            <a:r>
              <a:rPr lang="it-IT" sz="2400" dirty="0"/>
              <a:t> </a:t>
            </a:r>
          </a:p>
        </p:txBody>
      </p:sp>
      <p:sp>
        <p:nvSpPr>
          <p:cNvPr id="4" name="Segnaposto numero diapositiva 3"/>
          <p:cNvSpPr>
            <a:spLocks noGrp="1"/>
          </p:cNvSpPr>
          <p:nvPr>
            <p:ph type="sldNum" sz="quarter" idx="12"/>
          </p:nvPr>
        </p:nvSpPr>
        <p:spPr/>
        <p:txBody>
          <a:bodyPr/>
          <a:lstStyle/>
          <a:p>
            <a:fld id="{55247A29-39A4-44D8-A383-03299F341089}" type="slidenum">
              <a:rPr lang="it-IT" smtClean="0"/>
              <a:t>5</a:t>
            </a:fld>
            <a:endParaRPr lang="it-IT"/>
          </a:p>
        </p:txBody>
      </p:sp>
    </p:spTree>
    <p:extLst>
      <p:ext uri="{BB962C8B-B14F-4D97-AF65-F5344CB8AC3E}">
        <p14:creationId xmlns:p14="http://schemas.microsoft.com/office/powerpoint/2010/main" val="357336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MONITORAGGIO FISCALE</a:t>
            </a:r>
          </a:p>
        </p:txBody>
      </p:sp>
      <p:sp>
        <p:nvSpPr>
          <p:cNvPr id="3" name="Segnaposto contenuto 2"/>
          <p:cNvSpPr>
            <a:spLocks noGrp="1"/>
          </p:cNvSpPr>
          <p:nvPr>
            <p:ph idx="1"/>
          </p:nvPr>
        </p:nvSpPr>
        <p:spPr/>
        <p:txBody>
          <a:bodyPr>
            <a:normAutofit fontScale="55000" lnSpcReduction="20000"/>
          </a:bodyPr>
          <a:lstStyle/>
          <a:p>
            <a:pPr marL="0" indent="0">
              <a:buNone/>
            </a:pPr>
            <a:r>
              <a:rPr lang="it-IT" sz="3500" b="1" dirty="0" smtClean="0"/>
              <a:t>ALLEGATO TECNICO AL DECRETO ANTIRICICLAGGIO (</a:t>
            </a:r>
            <a:r>
              <a:rPr lang="it-IT" sz="3500" b="1" dirty="0" err="1" smtClean="0"/>
              <a:t>d.Lgs.</a:t>
            </a:r>
            <a:r>
              <a:rPr lang="it-IT" sz="3500" b="1" dirty="0" smtClean="0"/>
              <a:t> n. 231/2007)</a:t>
            </a:r>
          </a:p>
          <a:p>
            <a:pPr marL="0" indent="0">
              <a:buNone/>
            </a:pPr>
            <a:endParaRPr lang="it-IT" b="1" dirty="0" smtClean="0"/>
          </a:p>
          <a:p>
            <a:pPr marL="0" indent="0">
              <a:buNone/>
            </a:pPr>
            <a:r>
              <a:rPr lang="it-IT" b="1" dirty="0" smtClean="0"/>
              <a:t>2</a:t>
            </a:r>
            <a:r>
              <a:rPr lang="it-IT" b="1" dirty="0"/>
              <a:t>.</a:t>
            </a:r>
            <a:r>
              <a:rPr lang="it-IT" dirty="0"/>
              <a:t> </a:t>
            </a:r>
            <a:r>
              <a:rPr lang="it-IT" i="1" dirty="0"/>
              <a:t>Articolo 1, comma 2, lettera u). </a:t>
            </a:r>
            <a:r>
              <a:rPr lang="it-IT" b="1" dirty="0"/>
              <a:t>Titolare effettivo.</a:t>
            </a:r>
          </a:p>
          <a:p>
            <a:pPr marL="0" indent="0">
              <a:buNone/>
            </a:pPr>
            <a:r>
              <a:rPr lang="it-IT" dirty="0" smtClean="0"/>
              <a:t>     1</a:t>
            </a:r>
            <a:r>
              <a:rPr lang="it-IT" dirty="0"/>
              <a:t>. Per titolare effettivo s'intende:</a:t>
            </a:r>
          </a:p>
          <a:p>
            <a:pPr marL="0" indent="0">
              <a:buNone/>
            </a:pPr>
            <a:r>
              <a:rPr lang="it-IT" i="1" dirty="0" smtClean="0"/>
              <a:t>          a</a:t>
            </a:r>
            <a:r>
              <a:rPr lang="it-IT" dirty="0"/>
              <a:t>) </a:t>
            </a:r>
            <a:r>
              <a:rPr lang="it-IT" u="sng" dirty="0"/>
              <a:t>in caso di società</a:t>
            </a:r>
            <a:r>
              <a:rPr lang="it-IT" dirty="0" smtClean="0"/>
              <a:t>:</a:t>
            </a:r>
          </a:p>
          <a:p>
            <a:pPr marL="0" indent="0">
              <a:buNone/>
            </a:pPr>
            <a:endParaRPr lang="it-IT" dirty="0"/>
          </a:p>
          <a:p>
            <a:pPr marL="993775" indent="-268288" algn="just">
              <a:buNone/>
            </a:pPr>
            <a:r>
              <a:rPr lang="it-IT" dirty="0"/>
              <a:t>1) </a:t>
            </a:r>
            <a:r>
              <a:rPr lang="it-IT" dirty="0" smtClean="0"/>
              <a:t> la </a:t>
            </a:r>
            <a:r>
              <a:rPr lang="it-IT" dirty="0"/>
              <a:t>persona fisica o le persone fisiche che, in ultima istanza, possiedano o controllino un'entità giuridica, attraverso il possesso o il controllo diretto o indiretto di una percentuale sufficiente delle partecipazioni al capitale sociale o dei diritti di voto in seno a tale entità giuridica, anche tramite azioni al portatore, </a:t>
            </a:r>
            <a:r>
              <a:rPr lang="it-IT" dirty="0" err="1"/>
              <a:t>purchè</a:t>
            </a:r>
            <a:r>
              <a:rPr lang="it-IT" dirty="0"/>
              <a:t> non si tratti di una società ammessa alla quotazione su un mercato regolamentato e sottoposta a obblighi di comunicazione conformi alla normativa comunitaria o a standard internazionali equivalenti; tale criterio si ritiene soddisfatto ove la percentuale corrisponda al 25 per cento più uno di partecipazione al capitale sociale;</a:t>
            </a:r>
          </a:p>
          <a:p>
            <a:pPr marL="993775" indent="-268288" algn="just">
              <a:buNone/>
            </a:pPr>
            <a:r>
              <a:rPr lang="it-IT" dirty="0" smtClean="0"/>
              <a:t>2</a:t>
            </a:r>
            <a:r>
              <a:rPr lang="it-IT" dirty="0"/>
              <a:t>) la persona fisica o le persone fisiche che esercitano in altro modo il controllo sulla direzione di un'entità giuridica</a:t>
            </a:r>
            <a:r>
              <a:rPr lang="it-IT" dirty="0" smtClean="0"/>
              <a:t>;</a:t>
            </a:r>
            <a:endParaRPr lang="it-IT" dirty="0"/>
          </a:p>
        </p:txBody>
      </p:sp>
      <p:sp>
        <p:nvSpPr>
          <p:cNvPr id="4" name="Segnaposto numero diapositiva 3"/>
          <p:cNvSpPr>
            <a:spLocks noGrp="1"/>
          </p:cNvSpPr>
          <p:nvPr>
            <p:ph type="sldNum" sz="quarter" idx="12"/>
          </p:nvPr>
        </p:nvSpPr>
        <p:spPr/>
        <p:txBody>
          <a:bodyPr/>
          <a:lstStyle/>
          <a:p>
            <a:fld id="{55247A29-39A4-44D8-A383-03299F341089}" type="slidenum">
              <a:rPr lang="it-IT" smtClean="0"/>
              <a:t>6</a:t>
            </a:fld>
            <a:endParaRPr lang="it-IT"/>
          </a:p>
        </p:txBody>
      </p:sp>
    </p:spTree>
    <p:extLst>
      <p:ext uri="{BB962C8B-B14F-4D97-AF65-F5344CB8AC3E}">
        <p14:creationId xmlns:p14="http://schemas.microsoft.com/office/powerpoint/2010/main" val="2608530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MONITORAGGIO FISCALE</a:t>
            </a:r>
          </a:p>
        </p:txBody>
      </p:sp>
      <p:sp>
        <p:nvSpPr>
          <p:cNvPr id="3" name="Segnaposto contenuto 2"/>
          <p:cNvSpPr>
            <a:spLocks noGrp="1"/>
          </p:cNvSpPr>
          <p:nvPr>
            <p:ph idx="1"/>
          </p:nvPr>
        </p:nvSpPr>
        <p:spPr/>
        <p:txBody>
          <a:bodyPr>
            <a:normAutofit fontScale="62500" lnSpcReduction="20000"/>
          </a:bodyPr>
          <a:lstStyle/>
          <a:p>
            <a:pPr marL="0" indent="0">
              <a:buNone/>
            </a:pPr>
            <a:r>
              <a:rPr lang="it-IT" sz="3500" b="1" dirty="0"/>
              <a:t>ALLEGATO TECNICO AL DECRETO ANTIRICICLAGGIO (</a:t>
            </a:r>
            <a:r>
              <a:rPr lang="it-IT" sz="3500" b="1" dirty="0" err="1"/>
              <a:t>d.Lgs.</a:t>
            </a:r>
            <a:r>
              <a:rPr lang="it-IT" sz="3500" b="1" dirty="0"/>
              <a:t> n. 231/2007)</a:t>
            </a:r>
          </a:p>
          <a:p>
            <a:pPr marL="0" indent="0">
              <a:buNone/>
            </a:pPr>
            <a:endParaRPr lang="it-IT" b="1" dirty="0"/>
          </a:p>
          <a:p>
            <a:pPr marL="0" indent="0">
              <a:buNone/>
            </a:pPr>
            <a:r>
              <a:rPr lang="it-IT" b="1" dirty="0"/>
              <a:t>2.</a:t>
            </a:r>
            <a:r>
              <a:rPr lang="it-IT" dirty="0"/>
              <a:t> </a:t>
            </a:r>
            <a:r>
              <a:rPr lang="it-IT" i="1" dirty="0"/>
              <a:t>Articolo 1, comma 2, lettera u). </a:t>
            </a:r>
            <a:r>
              <a:rPr lang="it-IT" b="1" dirty="0"/>
              <a:t>Titolare effettivo.</a:t>
            </a:r>
          </a:p>
          <a:p>
            <a:pPr marL="0" indent="0">
              <a:buNone/>
            </a:pPr>
            <a:r>
              <a:rPr lang="it-IT" dirty="0"/>
              <a:t>     1. Per titolare effettivo s'intende:</a:t>
            </a:r>
          </a:p>
          <a:p>
            <a:pPr marL="803275" indent="-266700" algn="just">
              <a:buNone/>
            </a:pPr>
            <a:r>
              <a:rPr lang="it-IT" i="1" dirty="0"/>
              <a:t>b</a:t>
            </a:r>
            <a:r>
              <a:rPr lang="it-IT" dirty="0"/>
              <a:t>) </a:t>
            </a:r>
            <a:r>
              <a:rPr lang="it-IT" u="sng" dirty="0"/>
              <a:t>in caso di entità giuridiche quali le fondazioni e di istituti giuridici quali i trust, che amministrano e distribuiscono fondi</a:t>
            </a:r>
            <a:r>
              <a:rPr lang="it-IT" dirty="0"/>
              <a:t>:</a:t>
            </a:r>
          </a:p>
          <a:p>
            <a:pPr marL="1071563" indent="-268288" algn="just">
              <a:buNone/>
            </a:pPr>
            <a:r>
              <a:rPr lang="it-IT" dirty="0"/>
              <a:t>1) se i futuri beneficiari sono già stati determinati, la persona fisica o le persone fisiche beneficiarie del 25 per cento o più del patrimonio di un'entità giuridica;</a:t>
            </a:r>
          </a:p>
          <a:p>
            <a:pPr marL="1071563" indent="-268288" algn="just">
              <a:buNone/>
            </a:pPr>
            <a:r>
              <a:rPr lang="it-IT" dirty="0"/>
              <a:t>2) se le persone che beneficiano dell'entità giuridica non sono ancora state determinate, la categoria di persone nel cui interesse principale è istituita o agisce l'entità giuridica;</a:t>
            </a:r>
          </a:p>
          <a:p>
            <a:pPr marL="1071563" indent="-268288" algn="just">
              <a:buNone/>
            </a:pPr>
            <a:r>
              <a:rPr lang="it-IT" dirty="0"/>
              <a:t>3) la persona fisica o le persone fisiche che esercitano un controllo sul 25 per cento o più del patrimonio di un'entità giuridica</a:t>
            </a:r>
          </a:p>
        </p:txBody>
      </p:sp>
      <p:sp>
        <p:nvSpPr>
          <p:cNvPr id="4" name="Segnaposto numero diapositiva 3"/>
          <p:cNvSpPr>
            <a:spLocks noGrp="1"/>
          </p:cNvSpPr>
          <p:nvPr>
            <p:ph type="sldNum" sz="quarter" idx="12"/>
          </p:nvPr>
        </p:nvSpPr>
        <p:spPr/>
        <p:txBody>
          <a:bodyPr/>
          <a:lstStyle/>
          <a:p>
            <a:fld id="{55247A29-39A4-44D8-A383-03299F341089}" type="slidenum">
              <a:rPr lang="it-IT" smtClean="0"/>
              <a:t>7</a:t>
            </a:fld>
            <a:endParaRPr lang="it-IT"/>
          </a:p>
        </p:txBody>
      </p:sp>
    </p:spTree>
    <p:extLst>
      <p:ext uri="{BB962C8B-B14F-4D97-AF65-F5344CB8AC3E}">
        <p14:creationId xmlns:p14="http://schemas.microsoft.com/office/powerpoint/2010/main" val="2332451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Autofit/>
          </a:bodyPr>
          <a:lstStyle/>
          <a:p>
            <a:pPr algn="l"/>
            <a:r>
              <a:rPr lang="it-IT" sz="1400" b="1" dirty="0" smtClean="0">
                <a:latin typeface="Arial" panose="020B0604020202020204" pitchFamily="34" charset="0"/>
                <a:cs typeface="Arial" panose="020B0604020202020204" pitchFamily="34" charset="0"/>
              </a:rPr>
              <a:t>I destinatari delle richieste di cui all’art. 2, comma 1, lettera a del </a:t>
            </a:r>
            <a:r>
              <a:rPr lang="it-IT" sz="1400" b="1" dirty="0" err="1" smtClean="0">
                <a:latin typeface="Arial" panose="020B0604020202020204" pitchFamily="34" charset="0"/>
                <a:cs typeface="Arial" panose="020B0604020202020204" pitchFamily="34" charset="0"/>
              </a:rPr>
              <a:t>d.l.</a:t>
            </a:r>
            <a:r>
              <a:rPr lang="it-IT" sz="1400" b="1" dirty="0" smtClean="0">
                <a:latin typeface="Arial" panose="020B0604020202020204" pitchFamily="34" charset="0"/>
                <a:cs typeface="Arial" panose="020B0604020202020204" pitchFamily="34" charset="0"/>
              </a:rPr>
              <a:t> 167/1990 : intermediari finanziari e gli altri soggetti esercenti </a:t>
            </a:r>
            <a:r>
              <a:rPr lang="it-IT" sz="1400" b="1" dirty="0" err="1" smtClean="0">
                <a:latin typeface="Arial" panose="020B0604020202020204" pitchFamily="34" charset="0"/>
                <a:cs typeface="Arial" panose="020B0604020202020204" pitchFamily="34" charset="0"/>
              </a:rPr>
              <a:t>attivita'</a:t>
            </a:r>
            <a:r>
              <a:rPr lang="it-IT" sz="1400" b="1" dirty="0" smtClean="0">
                <a:latin typeface="Arial" panose="020B0604020202020204" pitchFamily="34" charset="0"/>
                <a:cs typeface="Arial" panose="020B0604020202020204" pitchFamily="34" charset="0"/>
              </a:rPr>
              <a:t> finanziaria indicati nell'articolo 11, commi 1 e 2, del decreto legislativo 21 novembre 2007, n. 231,</a:t>
            </a:r>
            <a:endParaRPr lang="it-IT" sz="1400" b="1"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457200" y="1052736"/>
            <a:ext cx="8229600" cy="5472608"/>
          </a:xfrm>
        </p:spPr>
        <p:txBody>
          <a:bodyPr>
            <a:noAutofit/>
          </a:bodyPr>
          <a:lstStyle/>
          <a:p>
            <a:pPr marL="0" indent="0">
              <a:buNone/>
            </a:pPr>
            <a:r>
              <a:rPr lang="it-IT" sz="1400" b="1" dirty="0" smtClean="0">
                <a:latin typeface="Arial" panose="020B0604020202020204" pitchFamily="34" charset="0"/>
                <a:cs typeface="Arial" panose="020B0604020202020204" pitchFamily="34" charset="0"/>
              </a:rPr>
              <a:t>                        Art</a:t>
            </a:r>
            <a:r>
              <a:rPr lang="it-IT" sz="1400" b="1" dirty="0">
                <a:latin typeface="Arial" panose="020B0604020202020204" pitchFamily="34" charset="0"/>
                <a:cs typeface="Arial" panose="020B0604020202020204" pitchFamily="34" charset="0"/>
              </a:rPr>
              <a:t>. 11 </a:t>
            </a:r>
            <a:r>
              <a:rPr lang="it-IT" sz="1400" b="1" dirty="0" smtClean="0">
                <a:latin typeface="Arial" panose="020B0604020202020204" pitchFamily="34" charset="0"/>
                <a:cs typeface="Arial" panose="020B0604020202020204" pitchFamily="34" charset="0"/>
              </a:rPr>
              <a:t> Intermediari </a:t>
            </a:r>
            <a:r>
              <a:rPr lang="it-IT" sz="1400" b="1" dirty="0">
                <a:latin typeface="Arial" panose="020B0604020202020204" pitchFamily="34" charset="0"/>
                <a:cs typeface="Arial" panose="020B0604020202020204" pitchFamily="34" charset="0"/>
              </a:rPr>
              <a:t>finanziari e altri soggetti esercenti attività finanziaria </a:t>
            </a:r>
          </a:p>
          <a:p>
            <a:pPr marL="0" indent="0">
              <a:buNone/>
            </a:pPr>
            <a:endParaRPr lang="it-IT" sz="1400" b="1" dirty="0" smtClean="0">
              <a:latin typeface="Arial" panose="020B0604020202020204" pitchFamily="34" charset="0"/>
              <a:cs typeface="Arial" panose="020B0604020202020204" pitchFamily="34" charset="0"/>
            </a:endParaRPr>
          </a:p>
          <a:p>
            <a:pPr marL="0" indent="0">
              <a:buNone/>
            </a:pPr>
            <a:r>
              <a:rPr lang="it-IT" sz="1400" b="1" dirty="0" smtClean="0">
                <a:latin typeface="Arial" panose="020B0604020202020204" pitchFamily="34" charset="0"/>
                <a:cs typeface="Arial" panose="020B0604020202020204" pitchFamily="34" charset="0"/>
              </a:rPr>
              <a:t>1</a:t>
            </a:r>
            <a:r>
              <a:rPr lang="it-IT" sz="1400" b="1" dirty="0">
                <a:latin typeface="Arial" panose="020B0604020202020204" pitchFamily="34" charset="0"/>
                <a:cs typeface="Arial" panose="020B0604020202020204" pitchFamily="34" charset="0"/>
              </a:rPr>
              <a:t>. Ai fini del presente decreto per intermediari finanziari si intendono: </a:t>
            </a:r>
          </a:p>
          <a:p>
            <a:pPr marL="0" indent="0">
              <a:buNone/>
            </a:pPr>
            <a:r>
              <a:rPr lang="it-IT" sz="1400" dirty="0" smtClean="0">
                <a:latin typeface="Arial" panose="020B0604020202020204" pitchFamily="34" charset="0"/>
                <a:cs typeface="Arial" panose="020B0604020202020204" pitchFamily="34" charset="0"/>
              </a:rPr>
              <a:t>a</a:t>
            </a:r>
            <a:r>
              <a:rPr lang="it-IT" sz="1400" dirty="0">
                <a:latin typeface="Arial" panose="020B0604020202020204" pitchFamily="34" charset="0"/>
                <a:cs typeface="Arial" panose="020B0604020202020204" pitchFamily="34" charset="0"/>
              </a:rPr>
              <a:t>) le banche; </a:t>
            </a:r>
            <a:r>
              <a:rPr lang="it-IT" sz="1400" dirty="0" smtClean="0">
                <a:latin typeface="Arial" panose="020B0604020202020204" pitchFamily="34" charset="0"/>
                <a:cs typeface="Arial" panose="020B0604020202020204" pitchFamily="34" charset="0"/>
              </a:rPr>
              <a:t> b</a:t>
            </a:r>
            <a:r>
              <a:rPr lang="it-IT" sz="1400" dirty="0">
                <a:latin typeface="Arial" panose="020B0604020202020204" pitchFamily="34" charset="0"/>
                <a:cs typeface="Arial" panose="020B0604020202020204" pitchFamily="34" charset="0"/>
              </a:rPr>
              <a:t>) Poste italiane S.p.A</a:t>
            </a:r>
            <a:r>
              <a:rPr lang="it-IT" sz="1400" dirty="0" smtClean="0">
                <a:latin typeface="Arial" panose="020B0604020202020204" pitchFamily="34" charset="0"/>
                <a:cs typeface="Arial" panose="020B0604020202020204" pitchFamily="34" charset="0"/>
              </a:rPr>
              <a:t>.; c</a:t>
            </a:r>
            <a:r>
              <a:rPr lang="it-IT" sz="1400" dirty="0">
                <a:latin typeface="Arial" panose="020B0604020202020204" pitchFamily="34" charset="0"/>
                <a:cs typeface="Arial" panose="020B0604020202020204" pitchFamily="34" charset="0"/>
              </a:rPr>
              <a:t>) gli istituti di moneta </a:t>
            </a:r>
            <a:r>
              <a:rPr lang="it-IT" sz="1400" dirty="0" smtClean="0">
                <a:latin typeface="Arial" panose="020B0604020202020204" pitchFamily="34" charset="0"/>
                <a:cs typeface="Arial" panose="020B0604020202020204" pitchFamily="34" charset="0"/>
              </a:rPr>
              <a:t>elettronica; c-bis</a:t>
            </a:r>
            <a:r>
              <a:rPr lang="it-IT" sz="1400" dirty="0">
                <a:latin typeface="Arial" panose="020B0604020202020204" pitchFamily="34" charset="0"/>
                <a:cs typeface="Arial" panose="020B0604020202020204" pitchFamily="34" charset="0"/>
              </a:rPr>
              <a:t>) gli istituti di pagamento19; </a:t>
            </a:r>
            <a:r>
              <a:rPr lang="it-IT" sz="1400" dirty="0" smtClean="0">
                <a:latin typeface="Arial" panose="020B0604020202020204" pitchFamily="34" charset="0"/>
                <a:cs typeface="Arial" panose="020B0604020202020204" pitchFamily="34" charset="0"/>
              </a:rPr>
              <a:t> d</a:t>
            </a:r>
            <a:r>
              <a:rPr lang="it-IT" sz="1400" dirty="0">
                <a:latin typeface="Arial" panose="020B0604020202020204" pitchFamily="34" charset="0"/>
                <a:cs typeface="Arial" panose="020B0604020202020204" pitchFamily="34" charset="0"/>
              </a:rPr>
              <a:t>) le società di intermediazione mobiliare (SIM</a:t>
            </a:r>
            <a:r>
              <a:rPr lang="it-IT" sz="1400" dirty="0" smtClean="0">
                <a:latin typeface="Arial" panose="020B0604020202020204" pitchFamily="34" charset="0"/>
                <a:cs typeface="Arial" panose="020B0604020202020204" pitchFamily="34" charset="0"/>
              </a:rPr>
              <a:t>); e</a:t>
            </a:r>
            <a:r>
              <a:rPr lang="it-IT" sz="1400" dirty="0">
                <a:latin typeface="Arial" panose="020B0604020202020204" pitchFamily="34" charset="0"/>
                <a:cs typeface="Arial" panose="020B0604020202020204" pitchFamily="34" charset="0"/>
              </a:rPr>
              <a:t>) le società di gestione del risparmio (SGR); </a:t>
            </a:r>
            <a:r>
              <a:rPr lang="it-IT" sz="1400" dirty="0" smtClean="0">
                <a:latin typeface="Arial" panose="020B0604020202020204" pitchFamily="34" charset="0"/>
                <a:cs typeface="Arial" panose="020B0604020202020204" pitchFamily="34" charset="0"/>
              </a:rPr>
              <a:t> f</a:t>
            </a:r>
            <a:r>
              <a:rPr lang="it-IT" sz="1400" dirty="0">
                <a:latin typeface="Arial" panose="020B0604020202020204" pitchFamily="34" charset="0"/>
                <a:cs typeface="Arial" panose="020B0604020202020204" pitchFamily="34" charset="0"/>
              </a:rPr>
              <a:t>) le società di investimento a capitale variabile (SICAV</a:t>
            </a:r>
            <a:r>
              <a:rPr lang="it-IT" sz="1400" dirty="0" smtClean="0">
                <a:latin typeface="Arial" panose="020B0604020202020204" pitchFamily="34" charset="0"/>
                <a:cs typeface="Arial" panose="020B0604020202020204" pitchFamily="34" charset="0"/>
              </a:rPr>
              <a:t>); g</a:t>
            </a:r>
            <a:r>
              <a:rPr lang="it-IT" sz="1400" dirty="0">
                <a:latin typeface="Arial" panose="020B0604020202020204" pitchFamily="34" charset="0"/>
                <a:cs typeface="Arial" panose="020B0604020202020204" pitchFamily="34" charset="0"/>
              </a:rPr>
              <a:t>) le imprese di assicurazione che operano in Italia nei rami di cui all'articolo 2, comma 1, del CAP; </a:t>
            </a:r>
            <a:r>
              <a:rPr lang="it-IT" sz="1400" dirty="0" smtClean="0">
                <a:latin typeface="Arial" panose="020B0604020202020204" pitchFamily="34" charset="0"/>
                <a:cs typeface="Arial" panose="020B0604020202020204" pitchFamily="34" charset="0"/>
              </a:rPr>
              <a:t>h</a:t>
            </a:r>
            <a:r>
              <a:rPr lang="it-IT" sz="1400" dirty="0">
                <a:latin typeface="Arial" panose="020B0604020202020204" pitchFamily="34" charset="0"/>
                <a:cs typeface="Arial" panose="020B0604020202020204" pitchFamily="34" charset="0"/>
              </a:rPr>
              <a:t>) gli agenti di </a:t>
            </a:r>
            <a:r>
              <a:rPr lang="it-IT" sz="1400" dirty="0" smtClean="0">
                <a:latin typeface="Arial" panose="020B0604020202020204" pitchFamily="34" charset="0"/>
                <a:cs typeface="Arial" panose="020B0604020202020204" pitchFamily="34" charset="0"/>
              </a:rPr>
              <a:t>cambio; i</a:t>
            </a:r>
            <a:r>
              <a:rPr lang="it-IT" sz="1400" dirty="0">
                <a:latin typeface="Arial" panose="020B0604020202020204" pitchFamily="34" charset="0"/>
                <a:cs typeface="Arial" panose="020B0604020202020204" pitchFamily="34" charset="0"/>
              </a:rPr>
              <a:t>) le società che svolgono il servizio di riscossione dei </a:t>
            </a:r>
            <a:r>
              <a:rPr lang="it-IT" sz="1400" dirty="0" smtClean="0">
                <a:latin typeface="Arial" panose="020B0604020202020204" pitchFamily="34" charset="0"/>
                <a:cs typeface="Arial" panose="020B0604020202020204" pitchFamily="34" charset="0"/>
              </a:rPr>
              <a:t>tributi; l</a:t>
            </a:r>
            <a:r>
              <a:rPr lang="it-IT" sz="1400" dirty="0">
                <a:latin typeface="Arial" panose="020B0604020202020204" pitchFamily="34" charset="0"/>
                <a:cs typeface="Arial" panose="020B0604020202020204" pitchFamily="34" charset="0"/>
              </a:rPr>
              <a:t>) 20 Lettera così soppressa dall’art. 27, comma 1, lettera b) del d.lgs. 13 agosto 2010, n. 141, come modificato dall’art. 18, comma 1, del d. </a:t>
            </a:r>
            <a:r>
              <a:rPr lang="it-IT" sz="1400" dirty="0" err="1">
                <a:latin typeface="Arial" panose="020B0604020202020204" pitchFamily="34" charset="0"/>
                <a:cs typeface="Arial" panose="020B0604020202020204" pitchFamily="34" charset="0"/>
              </a:rPr>
              <a:t>lgs</a:t>
            </a:r>
            <a:r>
              <a:rPr lang="it-IT" sz="1400" dirty="0">
                <a:latin typeface="Arial" panose="020B0604020202020204" pitchFamily="34" charset="0"/>
                <a:cs typeface="Arial" panose="020B0604020202020204" pitchFamily="34" charset="0"/>
              </a:rPr>
              <a:t>. 19 settembre 2012, n. 169. Per l’applicazione di tale disposizione cfr. l’art. 27, comma 1-bis, del d. </a:t>
            </a:r>
            <a:r>
              <a:rPr lang="it-IT" sz="1400" dirty="0" err="1">
                <a:latin typeface="Arial" panose="020B0604020202020204" pitchFamily="34" charset="0"/>
                <a:cs typeface="Arial" panose="020B0604020202020204" pitchFamily="34" charset="0"/>
              </a:rPr>
              <a:t>lgs</a:t>
            </a:r>
            <a:r>
              <a:rPr lang="it-IT" sz="1400" dirty="0">
                <a:latin typeface="Arial" panose="020B0604020202020204" pitchFamily="34" charset="0"/>
                <a:cs typeface="Arial" panose="020B0604020202020204" pitchFamily="34" charset="0"/>
              </a:rPr>
              <a:t>. 13 agosto 2010, n. 141. </a:t>
            </a:r>
            <a:r>
              <a:rPr lang="it-IT" sz="1400" dirty="0" smtClean="0">
                <a:latin typeface="Arial" panose="020B0604020202020204" pitchFamily="34" charset="0"/>
                <a:cs typeface="Arial" panose="020B0604020202020204" pitchFamily="34" charset="0"/>
              </a:rPr>
              <a:t> m</a:t>
            </a:r>
            <a:r>
              <a:rPr lang="it-IT" sz="1400" dirty="0">
                <a:latin typeface="Arial" panose="020B0604020202020204" pitchFamily="34" charset="0"/>
                <a:cs typeface="Arial" panose="020B0604020202020204" pitchFamily="34" charset="0"/>
              </a:rPr>
              <a:t>) gli intermediari finanziari iscritti nell'albo previsto dall'articolo 106 del TUB21; </a:t>
            </a:r>
          </a:p>
          <a:p>
            <a:pPr marL="0" indent="0">
              <a:buNone/>
            </a:pPr>
            <a:r>
              <a:rPr lang="it-IT" sz="1400" dirty="0">
                <a:latin typeface="Arial" panose="020B0604020202020204" pitchFamily="34" charset="0"/>
                <a:cs typeface="Arial" panose="020B0604020202020204" pitchFamily="34" charset="0"/>
              </a:rPr>
              <a:t>m-bis) le società fiduciarie di cui all’articolo 199, comma 2, del decreto legislativo 24 febbraio 1998, n. </a:t>
            </a:r>
            <a:r>
              <a:rPr lang="it-IT" sz="1400" dirty="0" smtClean="0">
                <a:latin typeface="Arial" panose="020B0604020202020204" pitchFamily="34" charset="0"/>
                <a:cs typeface="Arial" panose="020B0604020202020204" pitchFamily="34" charset="0"/>
              </a:rPr>
              <a:t>5822; n</a:t>
            </a:r>
            <a:r>
              <a:rPr lang="it-IT" sz="1400" dirty="0">
                <a:latin typeface="Arial" panose="020B0604020202020204" pitchFamily="34" charset="0"/>
                <a:cs typeface="Arial" panose="020B0604020202020204" pitchFamily="34" charset="0"/>
              </a:rPr>
              <a:t>) le succursali insediate in Italia dei soggetti indicati alle lettere precedenti aventi sede legale in uno Stato estero23; </a:t>
            </a:r>
            <a:r>
              <a:rPr lang="it-IT" sz="1400" dirty="0" smtClean="0">
                <a:latin typeface="Arial" panose="020B0604020202020204" pitchFamily="34" charset="0"/>
                <a:cs typeface="Arial" panose="020B0604020202020204" pitchFamily="34" charset="0"/>
              </a:rPr>
              <a:t> o</a:t>
            </a:r>
            <a:r>
              <a:rPr lang="it-IT" sz="1400" dirty="0">
                <a:latin typeface="Arial" panose="020B0604020202020204" pitchFamily="34" charset="0"/>
                <a:cs typeface="Arial" panose="020B0604020202020204" pitchFamily="34" charset="0"/>
              </a:rPr>
              <a:t>) Cassa depositi e prestiti S.p.A. </a:t>
            </a:r>
            <a:endParaRPr lang="it-IT" sz="1400" dirty="0" smtClean="0">
              <a:latin typeface="Arial" panose="020B0604020202020204" pitchFamily="34" charset="0"/>
              <a:cs typeface="Arial" panose="020B0604020202020204" pitchFamily="34" charset="0"/>
            </a:endParaRPr>
          </a:p>
          <a:p>
            <a:pPr marL="0" indent="0">
              <a:buNone/>
            </a:pPr>
            <a:endParaRPr lang="it-IT" sz="1400" dirty="0">
              <a:latin typeface="Arial" panose="020B0604020202020204" pitchFamily="34" charset="0"/>
              <a:cs typeface="Arial" panose="020B0604020202020204" pitchFamily="34" charset="0"/>
            </a:endParaRPr>
          </a:p>
          <a:p>
            <a:pPr marL="0" indent="0">
              <a:buNone/>
            </a:pPr>
            <a:r>
              <a:rPr lang="it-IT" sz="1400" b="1" dirty="0" smtClean="0">
                <a:latin typeface="Arial" panose="020B0604020202020204" pitchFamily="34" charset="0"/>
                <a:cs typeface="Arial" panose="020B0604020202020204" pitchFamily="34" charset="0"/>
              </a:rPr>
              <a:t>2</a:t>
            </a:r>
            <a:r>
              <a:rPr lang="it-IT" sz="1400" b="1" dirty="0">
                <a:latin typeface="Arial" panose="020B0604020202020204" pitchFamily="34" charset="0"/>
                <a:cs typeface="Arial" panose="020B0604020202020204" pitchFamily="34" charset="0"/>
              </a:rPr>
              <a:t>. Rientrano tra gli intermediari finanziari altresì: </a:t>
            </a:r>
            <a:endParaRPr lang="it-IT" sz="1400" b="1" dirty="0" smtClean="0">
              <a:latin typeface="Arial" panose="020B0604020202020204" pitchFamily="34" charset="0"/>
              <a:cs typeface="Arial" panose="020B0604020202020204" pitchFamily="34" charset="0"/>
            </a:endParaRPr>
          </a:p>
          <a:p>
            <a:pPr marL="0" indent="0">
              <a:buNone/>
            </a:pPr>
            <a:r>
              <a:rPr lang="it-IT" sz="1400" dirty="0" smtClean="0">
                <a:latin typeface="Arial" panose="020B0604020202020204" pitchFamily="34" charset="0"/>
                <a:cs typeface="Arial" panose="020B0604020202020204" pitchFamily="34" charset="0"/>
              </a:rPr>
              <a:t>a</a:t>
            </a:r>
            <a:r>
              <a:rPr lang="it-IT" sz="1400" dirty="0">
                <a:latin typeface="Arial" panose="020B0604020202020204" pitchFamily="34" charset="0"/>
                <a:cs typeface="Arial" panose="020B0604020202020204" pitchFamily="34" charset="0"/>
              </a:rPr>
              <a:t>) le società fiduciarie di cui alla legge 23 novembre 1939, n. 1966 ad eccezione di quelle di cui all’articolo 199, comma 2, del decreto legislativo 24 febbraio 1998, n. 5824; </a:t>
            </a:r>
            <a:r>
              <a:rPr lang="it-IT" sz="1400" dirty="0" smtClean="0">
                <a:latin typeface="Arial" panose="020B0604020202020204" pitchFamily="34" charset="0"/>
                <a:cs typeface="Arial" panose="020B0604020202020204" pitchFamily="34" charset="0"/>
              </a:rPr>
              <a:t> b</a:t>
            </a:r>
            <a:r>
              <a:rPr lang="it-IT" sz="1400" dirty="0">
                <a:latin typeface="Arial" panose="020B0604020202020204" pitchFamily="34" charset="0"/>
                <a:cs typeface="Arial" panose="020B0604020202020204" pitchFamily="34" charset="0"/>
              </a:rPr>
              <a:t>) i soggetti disciplinati dagli articoli 111 e 112 del </a:t>
            </a:r>
            <a:r>
              <a:rPr lang="it-IT" sz="1400" dirty="0" smtClean="0">
                <a:latin typeface="Arial" panose="020B0604020202020204" pitchFamily="34" charset="0"/>
                <a:cs typeface="Arial" panose="020B0604020202020204" pitchFamily="34" charset="0"/>
              </a:rPr>
              <a:t>TUB25; c</a:t>
            </a:r>
            <a:r>
              <a:rPr lang="it-IT" sz="1400" dirty="0">
                <a:latin typeface="Arial" panose="020B0604020202020204" pitchFamily="34" charset="0"/>
                <a:cs typeface="Arial" panose="020B0604020202020204" pitchFamily="34" charset="0"/>
              </a:rPr>
              <a:t>) i soggetti che esercitano professionalmente l’attività di cambiavalute, consistente nella negoziazione a pronti di mezzi di pagamento in </a:t>
            </a:r>
            <a:r>
              <a:rPr lang="it-IT" sz="1400" dirty="0" smtClean="0">
                <a:latin typeface="Arial" panose="020B0604020202020204" pitchFamily="34" charset="0"/>
                <a:cs typeface="Arial" panose="020B0604020202020204" pitchFamily="34" charset="0"/>
              </a:rPr>
              <a:t>valuta; d</a:t>
            </a:r>
            <a:r>
              <a:rPr lang="it-IT" sz="1400" dirty="0">
                <a:latin typeface="Arial" panose="020B0604020202020204" pitchFamily="34" charset="0"/>
                <a:cs typeface="Arial" panose="020B0604020202020204" pitchFamily="34" charset="0"/>
              </a:rPr>
              <a:t>) Lettera soppressa dall’art. 5, comma 1, lettera b) del d.lgs. 25 settembre 2009, n. 151. La lettera così recitava: “d) le succursali italiane dei soggetti indicati alle lettere a) e c) aventi sede all'estero” </a:t>
            </a:r>
            <a:r>
              <a:rPr lang="it-IT" sz="1400" dirty="0" smtClean="0">
                <a:latin typeface="Arial" panose="020B0604020202020204" pitchFamily="34" charset="0"/>
                <a:cs typeface="Arial" panose="020B0604020202020204" pitchFamily="34" charset="0"/>
              </a:rPr>
              <a:t>. </a:t>
            </a:r>
            <a:endParaRPr lang="it-IT" sz="14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8</a:t>
            </a:fld>
            <a:endParaRPr lang="it-IT">
              <a:solidFill>
                <a:prstClr val="black">
                  <a:tint val="75000"/>
                </a:prstClr>
              </a:solidFill>
            </a:endParaRPr>
          </a:p>
        </p:txBody>
      </p:sp>
    </p:spTree>
    <p:extLst>
      <p:ext uri="{BB962C8B-B14F-4D97-AF65-F5344CB8AC3E}">
        <p14:creationId xmlns:p14="http://schemas.microsoft.com/office/powerpoint/2010/main" val="1804399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66130"/>
          </a:xfrm>
        </p:spPr>
        <p:txBody>
          <a:bodyPr>
            <a:normAutofit/>
          </a:bodyPr>
          <a:lstStyle/>
          <a:p>
            <a:pPr algn="just"/>
            <a:r>
              <a:rPr lang="it-IT" sz="1400" b="1" dirty="0" smtClean="0">
                <a:latin typeface="Arial" panose="020B0604020202020204" pitchFamily="34" charset="0"/>
                <a:cs typeface="Arial" panose="020B0604020202020204" pitchFamily="34" charset="0"/>
              </a:rPr>
              <a:t>I destinatari delle richieste di cui all’art. 2, comma 1, lettera b del </a:t>
            </a:r>
            <a:r>
              <a:rPr lang="it-IT" sz="1400" b="1" dirty="0" err="1" smtClean="0">
                <a:latin typeface="Arial" panose="020B0604020202020204" pitchFamily="34" charset="0"/>
                <a:cs typeface="Arial" panose="020B0604020202020204" pitchFamily="34" charset="0"/>
              </a:rPr>
              <a:t>d.l.</a:t>
            </a:r>
            <a:r>
              <a:rPr lang="it-IT" sz="1400" b="1" dirty="0" smtClean="0">
                <a:latin typeface="Arial" panose="020B0604020202020204" pitchFamily="34" charset="0"/>
                <a:cs typeface="Arial" panose="020B0604020202020204" pitchFamily="34" charset="0"/>
              </a:rPr>
              <a:t> 167/1990 : intermediari finanziari e gli altri soggetti esercenti </a:t>
            </a:r>
            <a:r>
              <a:rPr lang="it-IT" sz="1400" b="1" dirty="0" err="1" smtClean="0">
                <a:latin typeface="Arial" panose="020B0604020202020204" pitchFamily="34" charset="0"/>
                <a:cs typeface="Arial" panose="020B0604020202020204" pitchFamily="34" charset="0"/>
              </a:rPr>
              <a:t>attivita'</a:t>
            </a:r>
            <a:r>
              <a:rPr lang="it-IT" sz="1400" b="1" dirty="0" smtClean="0">
                <a:latin typeface="Arial" panose="020B0604020202020204" pitchFamily="34" charset="0"/>
                <a:cs typeface="Arial" panose="020B0604020202020204" pitchFamily="34" charset="0"/>
              </a:rPr>
              <a:t> finanziaria oltre a quelli indicati nell'articolo 11, commi 1 e 2, del decreto legislativo 21 novembre 2007, n. 231, anche i professionisti, i revisori contabili e gli altri soggetti di cui agli articoli 12,13 e 14 del medesimo decreto legislativo</a:t>
            </a:r>
            <a:endParaRPr lang="it-IT" sz="1400" dirty="0"/>
          </a:p>
        </p:txBody>
      </p:sp>
      <p:sp>
        <p:nvSpPr>
          <p:cNvPr id="3" name="Segnaposto contenuto 2"/>
          <p:cNvSpPr>
            <a:spLocks noGrp="1"/>
          </p:cNvSpPr>
          <p:nvPr>
            <p:ph idx="1"/>
          </p:nvPr>
        </p:nvSpPr>
        <p:spPr>
          <a:xfrm>
            <a:off x="457200" y="1268760"/>
            <a:ext cx="8363272" cy="5328592"/>
          </a:xfrm>
        </p:spPr>
        <p:txBody>
          <a:bodyPr>
            <a:noAutofit/>
          </a:bodyPr>
          <a:lstStyle/>
          <a:p>
            <a:pPr marL="0" indent="0" algn="ctr">
              <a:buNone/>
            </a:pPr>
            <a:r>
              <a:rPr lang="it-IT" sz="1400" b="1" dirty="0">
                <a:latin typeface="Arial" panose="020B0604020202020204" pitchFamily="34" charset="0"/>
                <a:cs typeface="Arial" panose="020B0604020202020204" pitchFamily="34" charset="0"/>
              </a:rPr>
              <a:t>Art. 12 </a:t>
            </a:r>
            <a:r>
              <a:rPr lang="it-IT" sz="1400" b="1" dirty="0" smtClean="0">
                <a:latin typeface="Arial" panose="020B0604020202020204" pitchFamily="34" charset="0"/>
                <a:cs typeface="Arial" panose="020B0604020202020204" pitchFamily="34" charset="0"/>
              </a:rPr>
              <a:t> Professionisti </a:t>
            </a:r>
            <a:endParaRPr lang="it-IT" sz="1400" b="1" dirty="0">
              <a:latin typeface="Arial" panose="020B0604020202020204" pitchFamily="34" charset="0"/>
              <a:cs typeface="Arial" panose="020B0604020202020204" pitchFamily="34" charset="0"/>
            </a:endParaRPr>
          </a:p>
          <a:p>
            <a:pPr marL="0" indent="0">
              <a:buNone/>
            </a:pPr>
            <a:r>
              <a:rPr lang="it-IT" sz="1600" dirty="0">
                <a:latin typeface="Arial" panose="020B0604020202020204" pitchFamily="34" charset="0"/>
                <a:cs typeface="Arial" panose="020B0604020202020204" pitchFamily="34" charset="0"/>
              </a:rPr>
              <a:t>1. Ai fini del presente decreto per professionisti si intendono: </a:t>
            </a:r>
          </a:p>
          <a:p>
            <a:pPr marL="0" indent="0">
              <a:buNone/>
            </a:pPr>
            <a:r>
              <a:rPr lang="it-IT" sz="1600" dirty="0">
                <a:latin typeface="Arial" panose="020B0604020202020204" pitchFamily="34" charset="0"/>
                <a:cs typeface="Arial" panose="020B0604020202020204" pitchFamily="34" charset="0"/>
              </a:rPr>
              <a:t>a) i soggetti iscritti nell'albo dei </a:t>
            </a:r>
            <a:r>
              <a:rPr lang="it-IT" sz="1600" b="1" u="sng" dirty="0">
                <a:latin typeface="Arial" panose="020B0604020202020204" pitchFamily="34" charset="0"/>
                <a:cs typeface="Arial" panose="020B0604020202020204" pitchFamily="34" charset="0"/>
              </a:rPr>
              <a:t>dottori commercialisti</a:t>
            </a:r>
            <a:r>
              <a:rPr lang="it-IT" sz="1600" b="1" dirty="0">
                <a:latin typeface="Arial" panose="020B0604020202020204" pitchFamily="34" charset="0"/>
                <a:cs typeface="Arial" panose="020B0604020202020204" pitchFamily="34" charset="0"/>
              </a:rPr>
              <a:t> </a:t>
            </a:r>
            <a:r>
              <a:rPr lang="it-IT" sz="1600" dirty="0">
                <a:latin typeface="Arial" panose="020B0604020202020204" pitchFamily="34" charset="0"/>
                <a:cs typeface="Arial" panose="020B0604020202020204" pitchFamily="34" charset="0"/>
              </a:rPr>
              <a:t>e degli </a:t>
            </a:r>
            <a:r>
              <a:rPr lang="it-IT" sz="1600" b="1" u="sng" dirty="0">
                <a:latin typeface="Arial" panose="020B0604020202020204" pitchFamily="34" charset="0"/>
                <a:cs typeface="Arial" panose="020B0604020202020204" pitchFamily="34" charset="0"/>
              </a:rPr>
              <a:t>esperti contabili </a:t>
            </a:r>
            <a:r>
              <a:rPr lang="it-IT" sz="1600" dirty="0">
                <a:latin typeface="Arial" panose="020B0604020202020204" pitchFamily="34" charset="0"/>
                <a:cs typeface="Arial" panose="020B0604020202020204" pitchFamily="34" charset="0"/>
              </a:rPr>
              <a:t>e nell'albo dei </a:t>
            </a:r>
            <a:r>
              <a:rPr lang="it-IT" sz="1600" b="1" u="sng" dirty="0">
                <a:latin typeface="Arial" panose="020B0604020202020204" pitchFamily="34" charset="0"/>
                <a:cs typeface="Arial" panose="020B0604020202020204" pitchFamily="34" charset="0"/>
              </a:rPr>
              <a:t>consulenti del </a:t>
            </a:r>
            <a:r>
              <a:rPr lang="it-IT" sz="1600" b="1" u="sng" dirty="0" smtClean="0">
                <a:latin typeface="Arial" panose="020B0604020202020204" pitchFamily="34" charset="0"/>
                <a:cs typeface="Arial" panose="020B0604020202020204" pitchFamily="34" charset="0"/>
              </a:rPr>
              <a:t>lavoro</a:t>
            </a:r>
            <a:r>
              <a:rPr lang="it-IT" sz="1600" dirty="0" smtClean="0">
                <a:latin typeface="Arial" panose="020B0604020202020204" pitchFamily="34" charset="0"/>
                <a:cs typeface="Arial" panose="020B0604020202020204" pitchFamily="34" charset="0"/>
              </a:rPr>
              <a:t>; </a:t>
            </a:r>
            <a:endParaRPr lang="it-IT" sz="1600" dirty="0">
              <a:latin typeface="Arial" panose="020B0604020202020204" pitchFamily="34" charset="0"/>
              <a:cs typeface="Arial" panose="020B0604020202020204" pitchFamily="34" charset="0"/>
            </a:endParaRPr>
          </a:p>
          <a:p>
            <a:pPr marL="0" indent="0">
              <a:buNone/>
            </a:pPr>
            <a:r>
              <a:rPr lang="it-IT" sz="1600" dirty="0">
                <a:latin typeface="Arial" panose="020B0604020202020204" pitchFamily="34" charset="0"/>
                <a:cs typeface="Arial" panose="020B0604020202020204" pitchFamily="34" charset="0"/>
              </a:rPr>
              <a:t>b) ogni altro soggetto che rende i servizi forniti da </a:t>
            </a:r>
            <a:r>
              <a:rPr lang="it-IT" sz="1600" b="1" u="sng" dirty="0">
                <a:latin typeface="Arial" panose="020B0604020202020204" pitchFamily="34" charset="0"/>
                <a:cs typeface="Arial" panose="020B0604020202020204" pitchFamily="34" charset="0"/>
              </a:rPr>
              <a:t>periti, consulenti e altri soggetti </a:t>
            </a:r>
            <a:r>
              <a:rPr lang="it-IT" sz="1600" dirty="0">
                <a:latin typeface="Arial" panose="020B0604020202020204" pitchFamily="34" charset="0"/>
                <a:cs typeface="Arial" panose="020B0604020202020204" pitchFamily="34" charset="0"/>
              </a:rPr>
              <a:t>che svolgono in maniera professionale, anche nei confronti dei propri associati o iscritti, attività in materia di contabilità e tributi, ivi compresi associazioni di categoria di imprenditori e commercianti, CAF e </a:t>
            </a:r>
            <a:r>
              <a:rPr lang="it-IT" sz="1600" dirty="0" smtClean="0">
                <a:latin typeface="Arial" panose="020B0604020202020204" pitchFamily="34" charset="0"/>
                <a:cs typeface="Arial" panose="020B0604020202020204" pitchFamily="34" charset="0"/>
              </a:rPr>
              <a:t>patronati; </a:t>
            </a:r>
            <a:endParaRPr lang="it-IT" sz="1600" dirty="0">
              <a:latin typeface="Arial" panose="020B0604020202020204" pitchFamily="34" charset="0"/>
              <a:cs typeface="Arial" panose="020B0604020202020204" pitchFamily="34" charset="0"/>
            </a:endParaRPr>
          </a:p>
          <a:p>
            <a:pPr marL="0" indent="0">
              <a:buNone/>
            </a:pPr>
            <a:r>
              <a:rPr lang="it-IT" sz="1600" dirty="0">
                <a:latin typeface="Arial" panose="020B0604020202020204" pitchFamily="34" charset="0"/>
                <a:cs typeface="Arial" panose="020B0604020202020204" pitchFamily="34" charset="0"/>
              </a:rPr>
              <a:t>c) i </a:t>
            </a:r>
            <a:r>
              <a:rPr lang="it-IT" sz="1600" b="1" u="sng" dirty="0">
                <a:latin typeface="Arial" panose="020B0604020202020204" pitchFamily="34" charset="0"/>
                <a:cs typeface="Arial" panose="020B0604020202020204" pitchFamily="34" charset="0"/>
              </a:rPr>
              <a:t>nota</a:t>
            </a:r>
            <a:r>
              <a:rPr lang="it-IT" sz="1600" b="1" dirty="0">
                <a:latin typeface="Arial" panose="020B0604020202020204" pitchFamily="34" charset="0"/>
                <a:cs typeface="Arial" panose="020B0604020202020204" pitchFamily="34" charset="0"/>
              </a:rPr>
              <a:t>i</a:t>
            </a:r>
            <a:r>
              <a:rPr lang="it-IT" sz="1600" dirty="0">
                <a:latin typeface="Arial" panose="020B0604020202020204" pitchFamily="34" charset="0"/>
                <a:cs typeface="Arial" panose="020B0604020202020204" pitchFamily="34" charset="0"/>
              </a:rPr>
              <a:t> e gli </a:t>
            </a:r>
            <a:r>
              <a:rPr lang="it-IT" sz="1600" b="1" u="sng" dirty="0">
                <a:latin typeface="Arial" panose="020B0604020202020204" pitchFamily="34" charset="0"/>
                <a:cs typeface="Arial" panose="020B0604020202020204" pitchFamily="34" charset="0"/>
              </a:rPr>
              <a:t>avvocati</a:t>
            </a:r>
            <a:r>
              <a:rPr lang="it-IT" sz="1600" dirty="0">
                <a:latin typeface="Arial" panose="020B0604020202020204" pitchFamily="34" charset="0"/>
                <a:cs typeface="Arial" panose="020B0604020202020204" pitchFamily="34" charset="0"/>
              </a:rPr>
              <a:t> quando, in nome o per conto dei propri clienti, compiono qualsiasi operazione di natura finanziaria o immobiliare e quando assistono i propri clienti nella predisposizione o nella realizzazione di operazioni riguardanti: </a:t>
            </a:r>
          </a:p>
          <a:p>
            <a:pPr marL="0" indent="0">
              <a:buNone/>
            </a:pPr>
            <a:r>
              <a:rPr lang="it-IT" sz="1000" dirty="0">
                <a:latin typeface="Arial" panose="020B0604020202020204" pitchFamily="34" charset="0"/>
                <a:cs typeface="Arial" panose="020B0604020202020204" pitchFamily="34" charset="0"/>
              </a:rPr>
              <a:t>1) il trasferimento a qualsiasi titolo di diritti reali su beni immobili o attività economiche; </a:t>
            </a:r>
            <a:r>
              <a:rPr lang="it-IT" sz="1000" dirty="0" smtClean="0">
                <a:latin typeface="Arial" panose="020B0604020202020204" pitchFamily="34" charset="0"/>
                <a:cs typeface="Arial" panose="020B0604020202020204" pitchFamily="34" charset="0"/>
              </a:rPr>
              <a:t>2</a:t>
            </a:r>
            <a:r>
              <a:rPr lang="it-IT" sz="1000" dirty="0">
                <a:latin typeface="Arial" panose="020B0604020202020204" pitchFamily="34" charset="0"/>
                <a:cs typeface="Arial" panose="020B0604020202020204" pitchFamily="34" charset="0"/>
              </a:rPr>
              <a:t>) la gestione di denaro, strumenti finanziari o altri beni; </a:t>
            </a:r>
            <a:r>
              <a:rPr lang="it-IT" sz="1000" dirty="0" smtClean="0">
                <a:latin typeface="Arial" panose="020B0604020202020204" pitchFamily="34" charset="0"/>
                <a:cs typeface="Arial" panose="020B0604020202020204" pitchFamily="34" charset="0"/>
              </a:rPr>
              <a:t> 3) </a:t>
            </a:r>
            <a:r>
              <a:rPr lang="it-IT" sz="1000" dirty="0">
                <a:latin typeface="Arial" panose="020B0604020202020204" pitchFamily="34" charset="0"/>
                <a:cs typeface="Arial" panose="020B0604020202020204" pitchFamily="34" charset="0"/>
              </a:rPr>
              <a:t>l'apertura o la gestione di conti bancari, libretti di deposito e conti di </a:t>
            </a:r>
            <a:r>
              <a:rPr lang="it-IT" sz="1000" dirty="0" smtClean="0">
                <a:latin typeface="Arial" panose="020B0604020202020204" pitchFamily="34" charset="0"/>
                <a:cs typeface="Arial" panose="020B0604020202020204" pitchFamily="34" charset="0"/>
              </a:rPr>
              <a:t>titoli; 4</a:t>
            </a:r>
            <a:r>
              <a:rPr lang="it-IT" sz="1000" dirty="0">
                <a:latin typeface="Arial" panose="020B0604020202020204" pitchFamily="34" charset="0"/>
                <a:cs typeface="Arial" panose="020B0604020202020204" pitchFamily="34" charset="0"/>
              </a:rPr>
              <a:t>) l'organizzazione degli apporti necessari alla costituzione, alla gestione o all'amministrazione di società; </a:t>
            </a:r>
            <a:r>
              <a:rPr lang="it-IT" sz="1000" dirty="0" smtClean="0">
                <a:latin typeface="Arial" panose="020B0604020202020204" pitchFamily="34" charset="0"/>
                <a:cs typeface="Arial" panose="020B0604020202020204" pitchFamily="34" charset="0"/>
              </a:rPr>
              <a:t> 5</a:t>
            </a:r>
            <a:r>
              <a:rPr lang="it-IT" sz="1000" dirty="0">
                <a:latin typeface="Arial" panose="020B0604020202020204" pitchFamily="34" charset="0"/>
                <a:cs typeface="Arial" panose="020B0604020202020204" pitchFamily="34" charset="0"/>
              </a:rPr>
              <a:t>) la costituzione, la gestione o l'amministrazione di società, enti, trust o soggetti giuridici analoghi; </a:t>
            </a:r>
            <a:r>
              <a:rPr lang="it-IT" sz="1000" dirty="0" smtClean="0">
                <a:latin typeface="Arial" panose="020B0604020202020204" pitchFamily="34" charset="0"/>
                <a:cs typeface="Arial" panose="020B0604020202020204" pitchFamily="34" charset="0"/>
              </a:rPr>
              <a:t>d</a:t>
            </a:r>
            <a:r>
              <a:rPr lang="it-IT" sz="1000" dirty="0">
                <a:latin typeface="Arial" panose="020B0604020202020204" pitchFamily="34" charset="0"/>
                <a:cs typeface="Arial" panose="020B0604020202020204" pitchFamily="34" charset="0"/>
              </a:rPr>
              <a:t>) i prestatori di servizi relativi a società e trust ad esclusione dei soggetti indicati dalle lettere a), b) e c). </a:t>
            </a:r>
          </a:p>
          <a:p>
            <a:pPr marL="0" indent="0">
              <a:buNone/>
            </a:pPr>
            <a:r>
              <a:rPr lang="it-IT" sz="1000" dirty="0" smtClean="0">
                <a:latin typeface="Arial" panose="020B0604020202020204" pitchFamily="34" charset="0"/>
                <a:cs typeface="Arial" panose="020B0604020202020204" pitchFamily="34" charset="0"/>
              </a:rPr>
              <a:t>2</a:t>
            </a:r>
            <a:r>
              <a:rPr lang="it-IT" sz="1000" dirty="0">
                <a:latin typeface="Arial" panose="020B0604020202020204" pitchFamily="34" charset="0"/>
                <a:cs typeface="Arial" panose="020B0604020202020204" pitchFamily="34" charset="0"/>
              </a:rPr>
              <a:t>. L'obbligo di segnalazione di operazioni sospette di cui all'articolo 41 non si applica ai soggetti indicati nelle lettere a), b) e c) del comma 1 per le informazioni che essi ricevono da un loro cliente o ottengono riguardo allo stesso, nel corso dell'esame della posizione giuridica del loro cliente o dell'espletamento dei compiti di difesa o di rappresentanza del medesimo in un procedimento giudiziario o in relazione a tale procedimento, compresa la consulenza sull'eventualità di intentare o evitare un procedimento, ove tali informazioni siano ricevute o ottenute prima, durante o dopo il procedimento stesso. </a:t>
            </a:r>
          </a:p>
          <a:p>
            <a:pPr marL="0" indent="0">
              <a:buNone/>
            </a:pPr>
            <a:r>
              <a:rPr lang="it-IT" sz="1000" dirty="0">
                <a:latin typeface="Arial" panose="020B0604020202020204" pitchFamily="34" charset="0"/>
                <a:cs typeface="Arial" panose="020B0604020202020204" pitchFamily="34" charset="0"/>
              </a:rPr>
              <a:t>3. Gli obblighi di cui al Titolo II, Capo I e II, non sussistono in relazione allo svolgimento della mera attività di redazione e/o di trasmissione delle dichiarazioni derivanti da obblighi fiscali e degli adempimenti in materia di amministrazione del personale di cui alla legge 11 gennaio 1979, n. 1235. </a:t>
            </a:r>
            <a:endParaRPr lang="it-IT" sz="1000" dirty="0" smtClean="0">
              <a:latin typeface="Arial" panose="020B0604020202020204" pitchFamily="34" charset="0"/>
              <a:cs typeface="Arial" panose="020B0604020202020204" pitchFamily="34" charset="0"/>
            </a:endParaRPr>
          </a:p>
          <a:p>
            <a:pPr marL="0" indent="0">
              <a:buNone/>
            </a:pPr>
            <a:r>
              <a:rPr lang="it-IT" sz="1000" dirty="0">
                <a:latin typeface="Arial" panose="020B0604020202020204" pitchFamily="34" charset="0"/>
                <a:cs typeface="Arial" panose="020B0604020202020204" pitchFamily="34" charset="0"/>
              </a:rPr>
              <a:t>3-bis. I componenti degli organi di controllo, comunque denominati, per quanto disciplinato dal presente decreto e fermo restando il rispetto del disposto di cui all’articolo 52, sono esonerati dagli obblighi di cui al Titolo II, Capi I, II e </a:t>
            </a:r>
            <a:r>
              <a:rPr lang="it-IT" sz="1000" dirty="0" smtClean="0">
                <a:latin typeface="Arial" panose="020B0604020202020204" pitchFamily="34" charset="0"/>
                <a:cs typeface="Arial" panose="020B0604020202020204" pitchFamily="34" charset="0"/>
              </a:rPr>
              <a:t>III. </a:t>
            </a:r>
            <a:endParaRPr lang="it-IT" sz="1000" dirty="0">
              <a:latin typeface="Arial" panose="020B0604020202020204" pitchFamily="34" charset="0"/>
              <a:cs typeface="Arial" panose="020B0604020202020204" pitchFamily="34" charset="0"/>
            </a:endParaRPr>
          </a:p>
        </p:txBody>
      </p:sp>
      <p:sp>
        <p:nvSpPr>
          <p:cNvPr id="4" name="Segnaposto numero diapositiva 3"/>
          <p:cNvSpPr>
            <a:spLocks noGrp="1"/>
          </p:cNvSpPr>
          <p:nvPr>
            <p:ph type="sldNum" sz="quarter" idx="12"/>
          </p:nvPr>
        </p:nvSpPr>
        <p:spPr/>
        <p:txBody>
          <a:bodyPr/>
          <a:lstStyle/>
          <a:p>
            <a:fld id="{55247A29-39A4-44D8-A383-03299F341089}" type="slidenum">
              <a:rPr lang="it-IT" smtClean="0">
                <a:solidFill>
                  <a:prstClr val="black">
                    <a:tint val="75000"/>
                  </a:prstClr>
                </a:solidFill>
              </a:rPr>
              <a:pPr/>
              <a:t>9</a:t>
            </a:fld>
            <a:endParaRPr lang="it-IT">
              <a:solidFill>
                <a:prstClr val="black">
                  <a:tint val="75000"/>
                </a:prstClr>
              </a:solidFill>
            </a:endParaRPr>
          </a:p>
        </p:txBody>
      </p:sp>
    </p:spTree>
    <p:extLst>
      <p:ext uri="{BB962C8B-B14F-4D97-AF65-F5344CB8AC3E}">
        <p14:creationId xmlns:p14="http://schemas.microsoft.com/office/powerpoint/2010/main" val="2636012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2628</TotalTime>
  <Words>5440</Words>
  <Application>Microsoft Office PowerPoint</Application>
  <PresentationFormat>Presentazione su schermo (4:3)</PresentationFormat>
  <Paragraphs>384</Paragraphs>
  <Slides>43</Slides>
  <Notes>3</Notes>
  <HiddenSlides>0</HiddenSlides>
  <MMClips>0</MMClips>
  <ScaleCrop>false</ScaleCrop>
  <HeadingPairs>
    <vt:vector size="4" baseType="variant">
      <vt:variant>
        <vt:lpstr>Tema</vt:lpstr>
      </vt:variant>
      <vt:variant>
        <vt:i4>2</vt:i4>
      </vt:variant>
      <vt:variant>
        <vt:lpstr>Titoli diapositive</vt:lpstr>
      </vt:variant>
      <vt:variant>
        <vt:i4>43</vt:i4>
      </vt:variant>
    </vt:vector>
  </HeadingPairs>
  <TitlesOfParts>
    <vt:vector size="45" baseType="lpstr">
      <vt:lpstr>Tema di Office</vt:lpstr>
      <vt:lpstr>1_Tema di Office</vt:lpstr>
      <vt:lpstr>MONITORAGGIO FISCALE </vt:lpstr>
      <vt:lpstr>MONITORAGGIO FISCALE </vt:lpstr>
      <vt:lpstr>                   FONTI   La legge 6 agosto 2013, n. 97 ha modificato la disciplina del cosiddetto monitoraggio fiscale di cui al decreto legge 28 giugno 1990, n. 167  convertito con modificazioni, dalla legge 4 agosto 1990, n.227.   L’articolo 9, comma 1, lettera a) ha sostituito il testo dell’art. 1 del decreto legge 167/1990  testo in vigore dal: 4-9-2013</vt:lpstr>
      <vt:lpstr>                                                                              misure introdotte dalla legge 97/2013  La legge 6 agosto 2013, n. 97 ha modificato la disciplina del cosiddetto monitoraggio fiscale di cui al decreto legge 28 giugno 1990, n. 167  convertito con modificazioni, dalla legge 4 agosto 1990, n.227.   L’articolo 9, comma 1, lettera b) ha sostituito il testo dell’art. 2 del decreto legge 167/1990  testo in vigore dal: 4-9-2013</vt:lpstr>
      <vt:lpstr>MONITORAGGIO FISCALE </vt:lpstr>
      <vt:lpstr>MONITORAGGIO FISCALE</vt:lpstr>
      <vt:lpstr>MONITORAGGIO FISCALE</vt:lpstr>
      <vt:lpstr>I destinatari delle richieste di cui all’art. 2, comma 1, lettera a del d.l. 167/1990 : intermediari finanziari e gli altri soggetti esercenti attivita' finanziaria indicati nell'articolo 11, commi 1 e 2, del decreto legislativo 21 novembre 2007, n. 231,</vt:lpstr>
      <vt:lpstr>I destinatari delle richieste di cui all’art. 2, comma 1, lettera b del d.l. 167/1990 : intermediari finanziari e gli altri soggetti esercenti attivita' finanziaria oltre a quelli indicati nell'articolo 11, commi 1 e 2, del decreto legislativo 21 novembre 2007, n. 231, anche i professionisti, i revisori contabili e gli altri soggetti di cui agli articoli 12,13 e 14 del medesimo decreto legislativo</vt:lpstr>
      <vt:lpstr>Revisori contabili e altri soggetti </vt:lpstr>
      <vt:lpstr>Uffici e reparti autorizzati a effettuare le richieste </vt:lpstr>
      <vt:lpstr>Unita' speciale costituita  ai sensi dell'articolo 12, comma 3, del decreto-legge 1° luglio 2009, n. 78, convertito, con modificazioni, dalla legge 3 agosto 2009, n. 102, e i reparti speciali della Guardia</vt:lpstr>
      <vt:lpstr>                                                                                                       Uffici e reparti autorizzati a effettuare le richieste          </vt:lpstr>
      <vt:lpstr>Coordinamento </vt:lpstr>
      <vt:lpstr>MONITORAGGIO FISCALE</vt:lpstr>
      <vt:lpstr>            TRASMISSIONE DELLE RICHIESTE E DELLE RISPOSTE </vt:lpstr>
      <vt:lpstr>FORMATO E CONTENUTO DELLE RICHIESTE </vt:lpstr>
      <vt:lpstr>     FORMATO E CONTENUTO DELLE RICHIESTE</vt:lpstr>
      <vt:lpstr> COMUNICAZIONE DELLA  PEC </vt:lpstr>
      <vt:lpstr>               FORMATO E CONTENUTO DELLE RISPOSTE </vt:lpstr>
      <vt:lpstr>Obblighi antiriciclaggio del professionista</vt:lpstr>
      <vt:lpstr>Art. 16 Obblighi di adeguata verifica della clientela da parte dei professionisti e dei revisori contabili </vt:lpstr>
      <vt:lpstr>L’adeguata verifica della clientela chiedere ed ottenere informazioni (obbligo del cliente di fornire informazioni)</vt:lpstr>
      <vt:lpstr>L’adeguata verifica della clientela il monitoraggio e il controllo</vt:lpstr>
      <vt:lpstr>          OBBLIGHI ANTIRICICLAGGIO PER                 PROFESSIONISTI DELL’AEREA CONTABILE/FISCALE </vt:lpstr>
      <vt:lpstr> REGISTRAZIONE E CONSERVAZIONE DEI DATI Capo II Obblighi di registrazione ART 36 E SUCC.  </vt:lpstr>
      <vt:lpstr>REGISTRAZIONE E CONSERVAZIONE DEI DATI Capo II Obblighi di registrazione ART 36 E SUCC. </vt:lpstr>
      <vt:lpstr>REGISTRAZIONE E CONSERVAZIONE DEI DATI informazioni obbligatorie da registrare </vt:lpstr>
      <vt:lpstr>REGISTRAZIONE E CONSERVAZIONE DEI DATI quando registrare le informazioni obbligatorie </vt:lpstr>
      <vt:lpstr>Gli obblighi di conservazione dei dati</vt:lpstr>
      <vt:lpstr>Il fascicolo del cliente</vt:lpstr>
      <vt:lpstr> SEGNALAZIONE  OPERAZIONI SOSPETTE  ART. 41 E SUCC.</vt:lpstr>
      <vt:lpstr>Obbligo della segnalazione</vt:lpstr>
      <vt:lpstr>L’esclusione dall’obbligo di segnalazione</vt:lpstr>
      <vt:lpstr>Inoltro della segnalazione sospetta</vt:lpstr>
      <vt:lpstr>Obblighi di comunicazione delle infrazioni  </vt:lpstr>
      <vt:lpstr> LA FORMAZIONE DEL PERSONALE </vt:lpstr>
      <vt:lpstr>Art. 55. Sanzioni penali</vt:lpstr>
      <vt:lpstr>Art 57 principali sanzioni amministrative   </vt:lpstr>
      <vt:lpstr>Art 58 principali sanzioni amministrative </vt:lpstr>
      <vt:lpstr>                                        CHIUSURA </vt:lpstr>
      <vt:lpstr>CHIUSURA - LE RICHIESTE DEI DATI DEL MONITORAGGIO</vt:lpstr>
      <vt:lpstr>CHIUSURA - LE RICHIESTE DEI DATI DEL MONITORAGGIO </vt:lpstr>
    </vt:vector>
  </TitlesOfParts>
  <Company>Guardia di Finanza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MONITORAGGIO FISCALE</dc:title>
  <dc:creator>Arachi Luigi - LGT</dc:creator>
  <cp:lastModifiedBy>RENATO TURCO</cp:lastModifiedBy>
  <cp:revision>118</cp:revision>
  <cp:lastPrinted>2014-10-23T12:26:14Z</cp:lastPrinted>
  <dcterms:created xsi:type="dcterms:W3CDTF">2014-10-23T06:45:10Z</dcterms:created>
  <dcterms:modified xsi:type="dcterms:W3CDTF">2014-10-27T12:25:16Z</dcterms:modified>
</cp:coreProperties>
</file>